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4" r:id="rId14"/>
    <p:sldId id="291" r:id="rId15"/>
    <p:sldId id="295" r:id="rId16"/>
    <p:sldId id="257" r:id="rId17"/>
    <p:sldId id="258" r:id="rId18"/>
    <p:sldId id="259" r:id="rId19"/>
    <p:sldId id="261" r:id="rId20"/>
    <p:sldId id="263" r:id="rId21"/>
    <p:sldId id="260" r:id="rId22"/>
    <p:sldId id="299" r:id="rId23"/>
    <p:sldId id="296" r:id="rId24"/>
    <p:sldId id="265" r:id="rId25"/>
    <p:sldId id="264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8" r:id="rId36"/>
    <p:sldId id="275" r:id="rId37"/>
    <p:sldId id="276" r:id="rId38"/>
    <p:sldId id="277" r:id="rId39"/>
    <p:sldId id="297" r:id="rId40"/>
    <p:sldId id="298" r:id="rId41"/>
    <p:sldId id="300" r:id="rId42"/>
    <p:sldId id="303" r:id="rId43"/>
    <p:sldId id="304" r:id="rId44"/>
    <p:sldId id="305" r:id="rId45"/>
    <p:sldId id="306" r:id="rId46"/>
    <p:sldId id="307" r:id="rId47"/>
    <p:sldId id="309" r:id="rId48"/>
    <p:sldId id="308" r:id="rId49"/>
    <p:sldId id="30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16" autoAdjust="0"/>
  </p:normalViewPr>
  <p:slideViewPr>
    <p:cSldViewPr>
      <p:cViewPr>
        <p:scale>
          <a:sx n="75" d="100"/>
          <a:sy n="75" d="100"/>
        </p:scale>
        <p:origin x="-32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%20Current%20Clients\MOF%20FREP\2014%20CI%20Session\Stream%20length,%20area%20by%20ord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A%20Current%20Clients\MOF%20FREP\2011%20Reference%20Stream%20Project\1Aug%2027%20Final%20Reference%20Streams%20-%20for%20DT%20with%20buffer%20width,%20BEC,%20UTM%20and%20mas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chemeClr val="bg1"/>
                </a:solidFill>
              </a:defRPr>
            </a:pPr>
            <a:r>
              <a:rPr lang="en-US" sz="2400">
                <a:solidFill>
                  <a:schemeClr val="bg1"/>
                </a:solidFill>
              </a:rPr>
              <a:t>Duhl River Watershed</a:t>
            </a:r>
          </a:p>
        </c:rich>
      </c:tx>
      <c:layout>
        <c:manualLayout>
          <c:xMode val="edge"/>
          <c:yMode val="edge"/>
          <c:x val="0.42111811023622048"/>
          <c:y val="0.1203703703703703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5829396325459325"/>
          <c:y val="0.11147018081073201"/>
          <c:w val="0.70559492563429571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'L, W, Areas'!$B$1</c:f>
              <c:strCache>
                <c:ptCount val="1"/>
                <c:pt idx="0">
                  <c:v>No. of streams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val>
            <c:numRef>
              <c:f>'L, W, Areas'!$B$2:$B$6</c:f>
              <c:numCache>
                <c:formatCode>General</c:formatCode>
                <c:ptCount val="5"/>
                <c:pt idx="0">
                  <c:v>223</c:v>
                </c:pt>
                <c:pt idx="1">
                  <c:v>55</c:v>
                </c:pt>
                <c:pt idx="2">
                  <c:v>11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355008"/>
        <c:axId val="47356928"/>
      </c:barChart>
      <c:catAx>
        <c:axId val="47355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>
                    <a:solidFill>
                      <a:schemeClr val="bg1"/>
                    </a:solidFill>
                  </a:defRPr>
                </a:pPr>
                <a:r>
                  <a:rPr lang="en-US" sz="2400">
                    <a:solidFill>
                      <a:schemeClr val="bg1"/>
                    </a:solidFill>
                  </a:rPr>
                  <a:t>Stream Order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1"/>
                </a:solidFill>
              </a:defRPr>
            </a:pPr>
            <a:endParaRPr lang="en-US"/>
          </a:p>
        </c:txPr>
        <c:crossAx val="47356928"/>
        <c:crosses val="autoZero"/>
        <c:auto val="1"/>
        <c:lblAlgn val="ctr"/>
        <c:lblOffset val="100"/>
        <c:noMultiLvlLbl val="0"/>
      </c:catAx>
      <c:valAx>
        <c:axId val="4735692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>
                    <a:solidFill>
                      <a:schemeClr val="bg1"/>
                    </a:solidFill>
                  </a:rPr>
                  <a:t>No. </a:t>
                </a:r>
              </a:p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>
                    <a:solidFill>
                      <a:schemeClr val="bg1"/>
                    </a:solidFill>
                  </a:rPr>
                  <a:t>of Streams</a:t>
                </a:r>
              </a:p>
            </c:rich>
          </c:tx>
          <c:layout>
            <c:manualLayout>
              <c:xMode val="edge"/>
              <c:yMode val="edge"/>
              <c:x val="0"/>
              <c:y val="0.320357439279555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bg1"/>
                </a:solidFill>
              </a:defRPr>
            </a:pPr>
            <a:endParaRPr lang="en-US"/>
          </a:p>
        </c:txPr>
        <c:crossAx val="47355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15707513979936"/>
          <c:y val="3.435909661656536E-2"/>
          <c:w val="0.52503980752405965"/>
          <c:h val="0.72724983845104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'L, W, Areas'!$D$1</c:f>
              <c:strCache>
                <c:ptCount val="1"/>
                <c:pt idx="0">
                  <c:v>Stream Length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val>
            <c:numRef>
              <c:f>'L, W, Areas'!$D$2:$D$6</c:f>
              <c:numCache>
                <c:formatCode>0</c:formatCode>
                <c:ptCount val="5"/>
                <c:pt idx="0">
                  <c:v>156.69999999999999</c:v>
                </c:pt>
                <c:pt idx="1">
                  <c:v>44.9</c:v>
                </c:pt>
                <c:pt idx="2">
                  <c:v>14.65</c:v>
                </c:pt>
                <c:pt idx="3">
                  <c:v>5.25</c:v>
                </c:pt>
                <c:pt idx="4">
                  <c:v>6.95</c:v>
                </c:pt>
              </c:numCache>
            </c:numRef>
          </c:val>
        </c:ser>
        <c:ser>
          <c:idx val="1"/>
          <c:order val="1"/>
          <c:tx>
            <c:strRef>
              <c:f>'L, W, Areas'!$F$1</c:f>
              <c:strCache>
                <c:ptCount val="1"/>
                <c:pt idx="0">
                  <c:v>Drainage Area</c:v>
                </c:pt>
              </c:strCache>
            </c:strRef>
          </c:tx>
          <c:spPr>
            <a:noFill/>
          </c:spPr>
          <c:invertIfNegative val="0"/>
          <c:val>
            <c:numRef>
              <c:f>'L, W, Areas'!$F$2:$F$6</c:f>
              <c:numCache>
                <c:formatCode>0.00</c:formatCode>
                <c:ptCount val="5"/>
                <c:pt idx="0">
                  <c:v>63.75</c:v>
                </c:pt>
                <c:pt idx="1">
                  <c:v>22.125</c:v>
                </c:pt>
                <c:pt idx="2">
                  <c:v>9.1</c:v>
                </c:pt>
                <c:pt idx="3">
                  <c:v>1.5</c:v>
                </c:pt>
                <c:pt idx="4">
                  <c:v>2.625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335104"/>
        <c:axId val="48357760"/>
      </c:barChart>
      <c:catAx>
        <c:axId val="48335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r>
                  <a:rPr lang="en-US" sz="1800">
                    <a:solidFill>
                      <a:schemeClr val="bg1"/>
                    </a:solidFill>
                  </a:rPr>
                  <a:t>Stream Order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bg1"/>
                </a:solidFill>
              </a:defRPr>
            </a:pPr>
            <a:endParaRPr lang="en-US"/>
          </a:p>
        </c:txPr>
        <c:crossAx val="48357760"/>
        <c:crosses val="autoZero"/>
        <c:auto val="1"/>
        <c:lblAlgn val="ctr"/>
        <c:lblOffset val="100"/>
        <c:noMultiLvlLbl val="0"/>
      </c:catAx>
      <c:valAx>
        <c:axId val="4835776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r>
                  <a:rPr lang="en-CA" sz="1800">
                    <a:solidFill>
                      <a:schemeClr val="bg1"/>
                    </a:solidFill>
                  </a:rPr>
                  <a:t>Stream</a:t>
                </a:r>
                <a:r>
                  <a:rPr lang="en-CA" sz="1800" baseline="0">
                    <a:solidFill>
                      <a:schemeClr val="bg1"/>
                    </a:solidFill>
                  </a:rPr>
                  <a:t> Length (km) </a:t>
                </a:r>
              </a:p>
            </c:rich>
          </c:tx>
          <c:layout>
            <c:manualLayout>
              <c:xMode val="edge"/>
              <c:yMode val="edge"/>
              <c:x val="1.3888888888888892E-2"/>
              <c:y val="0.30098571011956854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bg1"/>
                </a:solidFill>
              </a:defRPr>
            </a:pPr>
            <a:endParaRPr lang="en-US"/>
          </a:p>
        </c:txPr>
        <c:crossAx val="483351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185458471644207"/>
          <c:y val="5.4001325242826782E-2"/>
          <c:w val="0.52503980752405965"/>
          <c:h val="0.72724983845104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'L, W, Areas'!$D$1</c:f>
              <c:strCache>
                <c:ptCount val="1"/>
                <c:pt idx="0">
                  <c:v>Stream Length</c:v>
                </c:pt>
              </c:strCache>
            </c:strRef>
          </c:tx>
          <c:spPr>
            <a:noFill/>
          </c:spPr>
          <c:invertIfNegative val="0"/>
          <c:val>
            <c:numRef>
              <c:f>'L, W, Areas'!$D$2:$D$6</c:f>
              <c:numCache>
                <c:formatCode>0</c:formatCode>
                <c:ptCount val="5"/>
                <c:pt idx="0">
                  <c:v>156.69999999999999</c:v>
                </c:pt>
                <c:pt idx="1">
                  <c:v>44.9</c:v>
                </c:pt>
                <c:pt idx="2">
                  <c:v>14.65</c:v>
                </c:pt>
                <c:pt idx="3">
                  <c:v>5.25</c:v>
                </c:pt>
                <c:pt idx="4">
                  <c:v>6.95</c:v>
                </c:pt>
              </c:numCache>
            </c:numRef>
          </c:val>
        </c:ser>
        <c:ser>
          <c:idx val="1"/>
          <c:order val="1"/>
          <c:tx>
            <c:strRef>
              <c:f>'L, W, Areas'!$F$1</c:f>
              <c:strCache>
                <c:ptCount val="1"/>
                <c:pt idx="0">
                  <c:v>Drainage Area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val>
            <c:numRef>
              <c:f>'L, W, Areas'!$F$2:$F$6</c:f>
              <c:numCache>
                <c:formatCode>0.00</c:formatCode>
                <c:ptCount val="5"/>
                <c:pt idx="0">
                  <c:v>63.75</c:v>
                </c:pt>
                <c:pt idx="1">
                  <c:v>22.125</c:v>
                </c:pt>
                <c:pt idx="2">
                  <c:v>9.1</c:v>
                </c:pt>
                <c:pt idx="3">
                  <c:v>1.5</c:v>
                </c:pt>
                <c:pt idx="4">
                  <c:v>2.625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401664"/>
        <c:axId val="74403840"/>
      </c:barChart>
      <c:catAx>
        <c:axId val="74401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r>
                  <a:rPr lang="en-US" sz="1800">
                    <a:solidFill>
                      <a:schemeClr val="bg1"/>
                    </a:solidFill>
                  </a:rPr>
                  <a:t>Stream Order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bg1"/>
                </a:solidFill>
              </a:defRPr>
            </a:pPr>
            <a:endParaRPr lang="en-US"/>
          </a:p>
        </c:txPr>
        <c:crossAx val="74403840"/>
        <c:crosses val="autoZero"/>
        <c:auto val="1"/>
        <c:lblAlgn val="ctr"/>
        <c:lblOffset val="100"/>
        <c:noMultiLvlLbl val="0"/>
      </c:catAx>
      <c:valAx>
        <c:axId val="74403840"/>
        <c:scaling>
          <c:orientation val="minMax"/>
          <c:max val="9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r>
                  <a:rPr lang="en-CA" sz="1800" baseline="0" dirty="0">
                    <a:solidFill>
                      <a:schemeClr val="bg1"/>
                    </a:solidFill>
                  </a:rPr>
                  <a:t>Stream Drainage Area </a:t>
                </a:r>
              </a:p>
              <a:p>
                <a:pPr>
                  <a:defRPr sz="1800">
                    <a:solidFill>
                      <a:schemeClr val="bg1"/>
                    </a:solidFill>
                  </a:defRPr>
                </a:pPr>
                <a:r>
                  <a:rPr lang="en-CA" sz="1800" baseline="0" dirty="0">
                    <a:solidFill>
                      <a:schemeClr val="bg1"/>
                    </a:solidFill>
                  </a:rPr>
                  <a:t>(km</a:t>
                </a:r>
                <a:r>
                  <a:rPr lang="en-CA" sz="1800" baseline="30000" dirty="0">
                    <a:solidFill>
                      <a:schemeClr val="bg1"/>
                    </a:solidFill>
                  </a:rPr>
                  <a:t>2</a:t>
                </a:r>
                <a:r>
                  <a:rPr lang="en-CA" sz="1800" baseline="0" dirty="0">
                    <a:solidFill>
                      <a:schemeClr val="bg1"/>
                    </a:solidFill>
                  </a:rPr>
                  <a:t>)</a:t>
                </a:r>
                <a:endParaRPr lang="en-CA" sz="1800" dirty="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6.3586051984564601E-2"/>
              <c:y val="0.30903522631537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bg1"/>
                </a:solidFill>
              </a:defRPr>
            </a:pPr>
            <a:endParaRPr lang="en-US"/>
          </a:p>
        </c:txPr>
        <c:crossAx val="74401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sz="2400" b="1" i="0" baseline="0" dirty="0" err="1">
                <a:solidFill>
                  <a:schemeClr val="bg1"/>
                </a:solidFill>
                <a:effectLst/>
              </a:rPr>
              <a:t>Duhl</a:t>
            </a:r>
            <a:r>
              <a:rPr lang="en-US" sz="2400" b="1" i="0" baseline="0" dirty="0">
                <a:solidFill>
                  <a:schemeClr val="bg1"/>
                </a:solidFill>
                <a:effectLst/>
              </a:rPr>
              <a:t> River </a:t>
            </a:r>
            <a:r>
              <a:rPr lang="en-US" sz="2400" b="1" i="0" baseline="0" dirty="0" smtClean="0">
                <a:solidFill>
                  <a:schemeClr val="bg1"/>
                </a:solidFill>
                <a:effectLst/>
              </a:rPr>
              <a:t>Watershed</a:t>
            </a:r>
            <a:endParaRPr lang="en-CA" sz="2400" dirty="0">
              <a:solidFill>
                <a:schemeClr val="bg1"/>
              </a:solidFill>
              <a:effectLst/>
            </a:endParaRPr>
          </a:p>
        </c:rich>
      </c:tx>
      <c:layout>
        <c:manualLayout>
          <c:xMode val="edge"/>
          <c:yMode val="edge"/>
          <c:x val="0.38910533580135032"/>
          <c:y val="2.719847198851119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30824261097797562"/>
          <c:y val="2.9015898874709633E-2"/>
          <c:w val="0.60830332078055449"/>
          <c:h val="0.71269278049104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Wetted Area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val>
            <c:numRef>
              <c:f>Sheet1!$I$2:$I$6</c:f>
              <c:numCache>
                <c:formatCode>General</c:formatCode>
                <c:ptCount val="5"/>
                <c:pt idx="0">
                  <c:v>29.804473524041384</c:v>
                </c:pt>
                <c:pt idx="1">
                  <c:v>20.49604382227632</c:v>
                </c:pt>
                <c:pt idx="2">
                  <c:v>11.145769933049301</c:v>
                </c:pt>
                <c:pt idx="3">
                  <c:v>12.115794278758372</c:v>
                </c:pt>
                <c:pt idx="4">
                  <c:v>26.437918441874622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629696"/>
        <c:axId val="75631616"/>
      </c:barChart>
      <c:catAx>
        <c:axId val="75629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>
                    <a:solidFill>
                      <a:schemeClr val="bg1"/>
                    </a:solidFill>
                  </a:rPr>
                  <a:t>Stream Order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1"/>
                </a:solidFill>
              </a:defRPr>
            </a:pPr>
            <a:endParaRPr lang="en-US"/>
          </a:p>
        </c:txPr>
        <c:crossAx val="75631616"/>
        <c:crosses val="autoZero"/>
        <c:auto val="1"/>
        <c:lblAlgn val="ctr"/>
        <c:lblOffset val="100"/>
        <c:noMultiLvlLbl val="0"/>
      </c:catAx>
      <c:valAx>
        <c:axId val="75631616"/>
        <c:scaling>
          <c:orientation val="minMax"/>
          <c:max val="5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>
                    <a:solidFill>
                      <a:schemeClr val="bg1"/>
                    </a:solidFill>
                  </a:rPr>
                  <a:t>Stream Wetted </a:t>
                </a:r>
              </a:p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>
                    <a:solidFill>
                      <a:schemeClr val="bg1"/>
                    </a:solidFill>
                  </a:rPr>
                  <a:t>Area (ha)</a:t>
                </a:r>
              </a:p>
            </c:rich>
          </c:tx>
          <c:layout>
            <c:manualLayout>
              <c:xMode val="edge"/>
              <c:yMode val="edge"/>
              <c:x val="1.5710711772248302E-2"/>
              <c:y val="0.3043853951813824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1"/>
                </a:solidFill>
              </a:defRPr>
            </a:pPr>
            <a:endParaRPr lang="en-US"/>
          </a:p>
        </c:txPr>
        <c:crossAx val="75629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'Ecosystem Components'!$E$1</c:f>
              <c:strCache>
                <c:ptCount val="1"/>
                <c:pt idx="0">
                  <c:v>Relative importance of small streams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'Ecosystem Components'!$A$2:$A$13</c:f>
              <c:strCache>
                <c:ptCount val="12"/>
                <c:pt idx="0">
                  <c:v>Water</c:v>
                </c:pt>
                <c:pt idx="1">
                  <c:v>Water temperature</c:v>
                </c:pt>
                <c:pt idx="2">
                  <c:v>Macronutrients</c:v>
                </c:pt>
                <c:pt idx="3">
                  <c:v>Chemical profile</c:v>
                </c:pt>
                <c:pt idx="4">
                  <c:v>Sediments</c:v>
                </c:pt>
                <c:pt idx="5">
                  <c:v>Wood</c:v>
                </c:pt>
                <c:pt idx="6">
                  <c:v>Leaves</c:v>
                </c:pt>
                <c:pt idx="7">
                  <c:v>FPOM</c:v>
                </c:pt>
                <c:pt idx="8">
                  <c:v>Algae</c:v>
                </c:pt>
                <c:pt idx="9">
                  <c:v>Benthic invertebrates</c:v>
                </c:pt>
                <c:pt idx="10">
                  <c:v>Amphibians</c:v>
                </c:pt>
                <c:pt idx="11">
                  <c:v>Fish</c:v>
                </c:pt>
              </c:strCache>
            </c:strRef>
          </c:cat>
          <c:val>
            <c:numRef>
              <c:f>'Ecosystem Components'!$E$2:$E$13</c:f>
              <c:numCache>
                <c:formatCode>General</c:formatCode>
                <c:ptCount val="12"/>
                <c:pt idx="0">
                  <c:v>85</c:v>
                </c:pt>
                <c:pt idx="1">
                  <c:v>67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  <c:pt idx="6">
                  <c:v>90</c:v>
                </c:pt>
                <c:pt idx="7">
                  <c:v>70</c:v>
                </c:pt>
                <c:pt idx="8">
                  <c:v>52</c:v>
                </c:pt>
                <c:pt idx="9">
                  <c:v>25</c:v>
                </c:pt>
                <c:pt idx="10">
                  <c:v>80</c:v>
                </c:pt>
                <c:pt idx="1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049216"/>
        <c:axId val="77055104"/>
      </c:barChart>
      <c:catAx>
        <c:axId val="770492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n-US"/>
          </a:p>
        </c:txPr>
        <c:crossAx val="77055104"/>
        <c:crosses val="autoZero"/>
        <c:auto val="1"/>
        <c:lblAlgn val="ctr"/>
        <c:lblOffset val="100"/>
        <c:noMultiLvlLbl val="0"/>
      </c:catAx>
      <c:valAx>
        <c:axId val="770551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  <c:crossAx val="77049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'Ecosystem Components'!$F$1</c:f>
              <c:strCache>
                <c:ptCount val="1"/>
                <c:pt idx="0">
                  <c:v>Relative importance of large streams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cat>
            <c:strRef>
              <c:f>'Ecosystem Components'!$A$2:$A$13</c:f>
              <c:strCache>
                <c:ptCount val="12"/>
                <c:pt idx="0">
                  <c:v>Water</c:v>
                </c:pt>
                <c:pt idx="1">
                  <c:v>Water temperature</c:v>
                </c:pt>
                <c:pt idx="2">
                  <c:v>Macronutrients</c:v>
                </c:pt>
                <c:pt idx="3">
                  <c:v>Chemical profile</c:v>
                </c:pt>
                <c:pt idx="4">
                  <c:v>Sediments</c:v>
                </c:pt>
                <c:pt idx="5">
                  <c:v>Wood</c:v>
                </c:pt>
                <c:pt idx="6">
                  <c:v>Leaves</c:v>
                </c:pt>
                <c:pt idx="7">
                  <c:v>FPOM</c:v>
                </c:pt>
                <c:pt idx="8">
                  <c:v>Algae</c:v>
                </c:pt>
                <c:pt idx="9">
                  <c:v>Benthic invertebrates</c:v>
                </c:pt>
                <c:pt idx="10">
                  <c:v>Amphibians</c:v>
                </c:pt>
                <c:pt idx="11">
                  <c:v>Fish</c:v>
                </c:pt>
              </c:strCache>
            </c:strRef>
          </c:cat>
          <c:val>
            <c:numRef>
              <c:f>'Ecosystem Components'!$F$2:$F$13</c:f>
              <c:numCache>
                <c:formatCode>General</c:formatCode>
                <c:ptCount val="12"/>
                <c:pt idx="0">
                  <c:v>15</c:v>
                </c:pt>
                <c:pt idx="1">
                  <c:v>33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10</c:v>
                </c:pt>
                <c:pt idx="6">
                  <c:v>10</c:v>
                </c:pt>
                <c:pt idx="7">
                  <c:v>30</c:v>
                </c:pt>
                <c:pt idx="8">
                  <c:v>48</c:v>
                </c:pt>
                <c:pt idx="9">
                  <c:v>75</c:v>
                </c:pt>
                <c:pt idx="10">
                  <c:v>20</c:v>
                </c:pt>
                <c:pt idx="1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992704"/>
        <c:axId val="77994240"/>
      </c:barChart>
      <c:catAx>
        <c:axId val="779927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  <c:crossAx val="77994240"/>
        <c:crosses val="autoZero"/>
        <c:auto val="1"/>
        <c:lblAlgn val="ctr"/>
        <c:lblOffset val="100"/>
        <c:noMultiLvlLbl val="0"/>
      </c:catAx>
      <c:valAx>
        <c:axId val="779942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  <c:crossAx val="77992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28371389878953"/>
          <c:y val="4.9284514364304352E-2"/>
          <c:w val="0.70268011333543168"/>
          <c:h val="0.71344778741059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Stream Reaches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7"/>
              <c:pt idx="0">
                <c:v>0</c:v>
              </c:pt>
              <c:pt idx="1">
                <c:v>1</c:v>
              </c:pt>
              <c:pt idx="2">
                <c:v>2</c:v>
              </c:pt>
              <c:pt idx="3">
                <c:v>3</c:v>
              </c:pt>
              <c:pt idx="4">
                <c:v>4</c:v>
              </c:pt>
              <c:pt idx="5">
                <c:v>5</c:v>
              </c:pt>
              <c:pt idx="6">
                <c:v>6</c:v>
              </c:pt>
            </c:numLit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15</c:v>
                </c:pt>
                <c:pt idx="2">
                  <c:v>7</c:v>
                </c:pt>
                <c:pt idx="3">
                  <c:v>8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5202816"/>
        <c:axId val="106265216"/>
      </c:barChart>
      <c:catAx>
        <c:axId val="85202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r>
                  <a:rPr lang="en-US" sz="2000" dirty="0">
                    <a:solidFill>
                      <a:schemeClr val="bg1"/>
                    </a:solidFill>
                  </a:rPr>
                  <a:t> Number of "No" Answers</a:t>
                </a:r>
                <a:r>
                  <a:rPr lang="en-US" sz="2000" baseline="0" dirty="0">
                    <a:solidFill>
                      <a:schemeClr val="bg1"/>
                    </a:solidFill>
                  </a:rPr>
                  <a:t> on a Stream Reach</a:t>
                </a:r>
                <a:endParaRPr lang="en-US" sz="2000" dirty="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0.29103002408225792"/>
              <c:y val="0.879113924050632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solidFill>
                  <a:schemeClr val="bg1"/>
                </a:solidFill>
              </a:defRPr>
            </a:pPr>
            <a:endParaRPr lang="en-US"/>
          </a:p>
        </c:txPr>
        <c:crossAx val="106265216"/>
        <c:crosses val="autoZero"/>
        <c:auto val="0"/>
        <c:lblAlgn val="ctr"/>
        <c:lblOffset val="100"/>
        <c:tickLblSkip val="1"/>
        <c:noMultiLvlLbl val="0"/>
      </c:catAx>
      <c:valAx>
        <c:axId val="106265216"/>
        <c:scaling>
          <c:orientation val="minMax"/>
          <c:max val="2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r>
                  <a:rPr lang="en-US" sz="2000" dirty="0">
                    <a:solidFill>
                      <a:schemeClr val="bg1"/>
                    </a:solidFill>
                  </a:rPr>
                  <a:t>Number of Stream</a:t>
                </a:r>
                <a:r>
                  <a:rPr lang="en-US" sz="2000" baseline="0" dirty="0">
                    <a:solidFill>
                      <a:schemeClr val="bg1"/>
                    </a:solidFill>
                  </a:rPr>
                  <a:t> Reaches</a:t>
                </a:r>
                <a:endParaRPr lang="en-US" sz="2000" dirty="0">
                  <a:solidFill>
                    <a:schemeClr val="bg1"/>
                  </a:solidFill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solidFill>
                  <a:schemeClr val="bg1"/>
                </a:solidFill>
              </a:defRPr>
            </a:pPr>
            <a:endParaRPr lang="en-US"/>
          </a:p>
        </c:txPr>
        <c:crossAx val="85202816"/>
        <c:crossesAt val="1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0.42604</cdr:x>
      <cdr:y>0.26648</cdr:y>
    </cdr:from>
    <cdr:to>
      <cdr:x>0.90938</cdr:x>
      <cdr:y>0.53819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47855" y="731007"/>
          <a:ext cx="2209808" cy="745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CA" sz="2400" b="1" dirty="0">
              <a:solidFill>
                <a:schemeClr val="bg1"/>
              </a:solidFill>
            </a:rPr>
            <a:t>No. of 1</a:t>
          </a:r>
          <a:r>
            <a:rPr lang="en-CA" sz="2400" b="1" baseline="30000" dirty="0">
              <a:solidFill>
                <a:schemeClr val="bg1"/>
              </a:solidFill>
            </a:rPr>
            <a:t>st</a:t>
          </a:r>
          <a:r>
            <a:rPr lang="en-CA" sz="2400" b="1" baseline="0" dirty="0">
              <a:solidFill>
                <a:schemeClr val="bg1"/>
              </a:solidFill>
            </a:rPr>
            <a:t> and 2</a:t>
          </a:r>
          <a:r>
            <a:rPr lang="en-CA" sz="2400" b="1" baseline="30000" dirty="0">
              <a:solidFill>
                <a:schemeClr val="bg1"/>
              </a:solidFill>
            </a:rPr>
            <a:t>nd</a:t>
          </a:r>
          <a:r>
            <a:rPr lang="en-CA" sz="2400" b="1" baseline="0" dirty="0">
              <a:solidFill>
                <a:schemeClr val="bg1"/>
              </a:solidFill>
            </a:rPr>
            <a:t> Order Streams (278)  = 95% of Total Streams</a:t>
          </a:r>
          <a:endParaRPr lang="en-CA" sz="24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0.42792</cdr:x>
      <cdr:y>0.17501</cdr:y>
    </cdr:from>
    <cdr:to>
      <cdr:x>0.89338</cdr:x>
      <cdr:y>0.52902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8192" y="792088"/>
          <a:ext cx="1879795" cy="1602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CA" sz="1800" b="1" dirty="0">
              <a:solidFill>
                <a:schemeClr val="bg1"/>
              </a:solidFill>
            </a:rPr>
            <a:t>1</a:t>
          </a:r>
          <a:r>
            <a:rPr lang="en-CA" sz="1800" b="1" baseline="30000" dirty="0">
              <a:solidFill>
                <a:schemeClr val="bg1"/>
              </a:solidFill>
            </a:rPr>
            <a:t>st</a:t>
          </a:r>
          <a:r>
            <a:rPr lang="en-CA" sz="1800" b="1" baseline="0" dirty="0">
              <a:solidFill>
                <a:schemeClr val="bg1"/>
              </a:solidFill>
            </a:rPr>
            <a:t> and 2</a:t>
          </a:r>
          <a:r>
            <a:rPr lang="en-CA" sz="1800" b="1" baseline="30000" dirty="0">
              <a:solidFill>
                <a:schemeClr val="bg1"/>
              </a:solidFill>
            </a:rPr>
            <a:t>nd</a:t>
          </a:r>
          <a:r>
            <a:rPr lang="en-CA" sz="1800" b="1" baseline="0" dirty="0">
              <a:solidFill>
                <a:schemeClr val="bg1"/>
              </a:solidFill>
            </a:rPr>
            <a:t> Order Stream Length  = 89% of Total Stream Length</a:t>
          </a:r>
          <a:endParaRPr lang="en-CA" sz="1800" b="1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0.48218</cdr:x>
      <cdr:y>0.21315</cdr:y>
    </cdr:from>
    <cdr:to>
      <cdr:x>0.98226</cdr:x>
      <cdr:y>0.48535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88232" y="964704"/>
          <a:ext cx="2165755" cy="12319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CA" sz="1800" b="1" dirty="0">
              <a:solidFill>
                <a:schemeClr val="bg1"/>
              </a:solidFill>
            </a:rPr>
            <a:t>1</a:t>
          </a:r>
          <a:r>
            <a:rPr lang="en-CA" sz="1800" b="1" baseline="30000" dirty="0">
              <a:solidFill>
                <a:schemeClr val="bg1"/>
              </a:solidFill>
            </a:rPr>
            <a:t>st</a:t>
          </a:r>
          <a:r>
            <a:rPr lang="en-CA" sz="1800" b="1" baseline="0" dirty="0">
              <a:solidFill>
                <a:schemeClr val="bg1"/>
              </a:solidFill>
            </a:rPr>
            <a:t> and 2</a:t>
          </a:r>
          <a:r>
            <a:rPr lang="en-CA" sz="1800" b="1" baseline="30000" dirty="0">
              <a:solidFill>
                <a:schemeClr val="bg1"/>
              </a:solidFill>
            </a:rPr>
            <a:t>nd</a:t>
          </a:r>
          <a:r>
            <a:rPr lang="en-CA" sz="1800" b="1" baseline="0" dirty="0">
              <a:solidFill>
                <a:schemeClr val="bg1"/>
              </a:solidFill>
            </a:rPr>
            <a:t> Order Stream Drainage Area  = 87% of Total Drainage Area</a:t>
          </a:r>
          <a:endParaRPr lang="en-CA" sz="1800" b="1" dirty="0">
            <a:solidFill>
              <a:schemeClr val="bg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0.52066</cdr:x>
      <cdr:y>0.16667</cdr:y>
    </cdr:from>
    <cdr:to>
      <cdr:x>0.77284</cdr:x>
      <cdr:y>0.49713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2288" y="864096"/>
          <a:ext cx="1255578" cy="17132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2000" b="1" dirty="0">
              <a:solidFill>
                <a:schemeClr val="bg1"/>
              </a:solidFill>
              <a:effectLst/>
            </a:rPr>
            <a:t>1</a:t>
          </a:r>
          <a:r>
            <a:rPr lang="en-CA" sz="2000" b="1" baseline="30000" dirty="0">
              <a:solidFill>
                <a:schemeClr val="bg1"/>
              </a:solidFill>
              <a:effectLst/>
            </a:rPr>
            <a:t>st</a:t>
          </a:r>
          <a:r>
            <a:rPr lang="en-CA" sz="2000" b="1" baseline="0" dirty="0">
              <a:solidFill>
                <a:schemeClr val="bg1"/>
              </a:solidFill>
              <a:effectLst/>
            </a:rPr>
            <a:t> and 2</a:t>
          </a:r>
          <a:r>
            <a:rPr lang="en-CA" sz="2000" b="1" baseline="30000" dirty="0">
              <a:solidFill>
                <a:schemeClr val="bg1"/>
              </a:solidFill>
              <a:effectLst/>
            </a:rPr>
            <a:t>nd</a:t>
          </a:r>
          <a:r>
            <a:rPr lang="en-CA" sz="2000" b="1" baseline="0" dirty="0">
              <a:solidFill>
                <a:schemeClr val="bg1"/>
              </a:solidFill>
              <a:effectLst/>
            </a:rPr>
            <a:t> Order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2000" b="1" baseline="0" dirty="0">
              <a:solidFill>
                <a:schemeClr val="bg1"/>
              </a:solidFill>
              <a:effectLst/>
            </a:rPr>
            <a:t> Stream Wetted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2000" b="1" baseline="0" dirty="0">
              <a:solidFill>
                <a:schemeClr val="bg1"/>
              </a:solidFill>
              <a:effectLst/>
            </a:rPr>
            <a:t> Area  = 50% 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2000" b="1" baseline="0" dirty="0">
              <a:solidFill>
                <a:schemeClr val="bg1"/>
              </a:solidFill>
              <a:effectLst/>
            </a:rPr>
            <a:t>of Total Wetted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CA" sz="2000" b="1" baseline="0" dirty="0">
              <a:solidFill>
                <a:schemeClr val="bg1"/>
              </a:solidFill>
              <a:effectLst/>
            </a:rPr>
            <a:t> Area</a:t>
          </a:r>
          <a:endParaRPr lang="en-CA" sz="2000" dirty="0">
            <a:solidFill>
              <a:schemeClr val="bg1"/>
            </a:solidFill>
            <a:effectLst/>
          </a:endParaRPr>
        </a:p>
        <a:p xmlns:a="http://schemas.openxmlformats.org/drawingml/2006/main">
          <a:endParaRPr lang="en-CA" sz="1100" dirty="0"/>
        </a:p>
        <a:p xmlns:a="http://schemas.openxmlformats.org/drawingml/2006/main">
          <a:endParaRPr lang="en-CA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F9F7A-8497-4D29-9047-36D8CDC921CD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1E121-B8B1-45A8-8F63-1056D450A243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747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1F83C-3A5F-4474-9543-B646AEA56AD3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47627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342860" indent="-342860" defTabSz="914294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Provide very brief history of fed/</a:t>
            </a:r>
            <a:r>
              <a:rPr lang="en-CA" sz="2700" dirty="0" err="1">
                <a:latin typeface="Times New Roman" pitchFamily="18" charset="0"/>
                <a:cs typeface="Times New Roman" pitchFamily="18" charset="0"/>
              </a:rPr>
              <a:t>prov</a:t>
            </a: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 legislative differences around S4 streams and subsequent need for project</a:t>
            </a:r>
          </a:p>
          <a:p>
            <a:pPr marL="342860" indent="-342860" defTabSz="914294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5 management objectives</a:t>
            </a:r>
          </a:p>
          <a:p>
            <a:pPr marL="342860" indent="-342860" defTabSz="914294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Adaptive management approach</a:t>
            </a:r>
          </a:p>
          <a:p>
            <a:pPr marL="742864" lvl="1" indent="-285716" defTabSz="914294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Applying minimum prescription of 10 stems/100m &gt;15 cm/</a:t>
            </a:r>
            <a:r>
              <a:rPr lang="en-CA" sz="2700" dirty="0" err="1">
                <a:latin typeface="Times New Roman" pitchFamily="18" charset="0"/>
                <a:cs typeface="Times New Roman" pitchFamily="18" charset="0"/>
              </a:rPr>
              <a:t>dbh</a:t>
            </a: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860" indent="-342860" defTabSz="914294">
              <a:lnSpc>
                <a:spcPct val="90000"/>
              </a:lnSpc>
              <a:spcBef>
                <a:spcPct val="20000"/>
              </a:spcBef>
              <a:defRPr/>
            </a:pPr>
            <a:endParaRPr lang="en-CA" sz="2700" dirty="0">
              <a:latin typeface="Times New Roman" pitchFamily="18" charset="0"/>
              <a:cs typeface="Times New Roman" pitchFamily="18" charset="0"/>
            </a:endParaRPr>
          </a:p>
          <a:p>
            <a:pPr marL="342860" indent="-342860" defTabSz="914294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sz="2700" dirty="0">
                <a:latin typeface="Times New Roman" pitchFamily="18" charset="0"/>
                <a:cs typeface="Times New Roman" pitchFamily="18" charset="0"/>
              </a:rPr>
              <a:t>2000 - 2006 (FRBC and FIA)</a:t>
            </a:r>
          </a:p>
          <a:p>
            <a:endParaRPr lang="en-CA" dirty="0" smtClean="0"/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700" dirty="0"/>
              <a:t>Three detailed study basins in the Prince George District:</a:t>
            </a:r>
          </a:p>
          <a:p>
            <a:pPr marL="742864" lvl="1" indent="-285716" defTabSz="914294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GB" sz="2700" dirty="0" err="1"/>
              <a:t>Chuchinka</a:t>
            </a:r>
            <a:r>
              <a:rPr lang="en-GB" sz="2700" dirty="0"/>
              <a:t>- study and control stream</a:t>
            </a:r>
          </a:p>
          <a:p>
            <a:pPr marL="742864" lvl="1" indent="-285716" defTabSz="914294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GB" sz="2700" dirty="0"/>
              <a:t>Bowron - two study and control streams</a:t>
            </a:r>
          </a:p>
          <a:p>
            <a:pPr marL="742864" lvl="1" indent="-285716" defTabSz="914294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GB" sz="2700" dirty="0"/>
              <a:t>Tagai - two study and one control stream</a:t>
            </a:r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700" dirty="0"/>
              <a:t>Synoptic study areas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92E01-EBD6-4E9E-A762-52442821E800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Findings:</a:t>
            </a:r>
          </a:p>
          <a:p>
            <a:r>
              <a:rPr lang="en-CA" dirty="0" smtClean="0"/>
              <a:t>	-</a:t>
            </a:r>
            <a:r>
              <a:rPr lang="en-CA" baseline="0" dirty="0" smtClean="0"/>
              <a:t> change in all measured parameters</a:t>
            </a:r>
          </a:p>
          <a:p>
            <a:r>
              <a:rPr lang="en-CA" baseline="0" dirty="0" smtClean="0"/>
              <a:t>	- moderate management concerns are site specific – i.e. temperature increases of 3 </a:t>
            </a:r>
            <a:r>
              <a:rPr lang="en-CA" baseline="30000" dirty="0" err="1" smtClean="0"/>
              <a:t>o</a:t>
            </a:r>
            <a:r>
              <a:rPr lang="en-CA" baseline="0" dirty="0" err="1" smtClean="0"/>
              <a:t>C</a:t>
            </a:r>
            <a:r>
              <a:rPr lang="en-CA" baseline="0" dirty="0" smtClean="0"/>
              <a:t> in these streams was not an issue because they were so cold, may not be the case everywhere, particularly further south.</a:t>
            </a:r>
          </a:p>
          <a:p>
            <a:r>
              <a:rPr lang="en-CA" baseline="0" dirty="0" smtClean="0"/>
              <a:t>	- Management objective for long-term supply of LWD is not met, given interior recruitment processes this indicates that streams will simplify over time.</a:t>
            </a:r>
            <a:endParaRPr lang="en-CA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92E01-EBD6-4E9E-A762-52442821E800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dirty="0" smtClean="0">
                <a:latin typeface="Arial" charset="0"/>
              </a:rPr>
              <a:t>October 1975 a </a:t>
            </a:r>
            <a:r>
              <a:rPr lang="en-CA" dirty="0" err="1" smtClean="0">
                <a:latin typeface="Arial" charset="0"/>
              </a:rPr>
              <a:t>blowdown</a:t>
            </a:r>
            <a:r>
              <a:rPr lang="en-CA" dirty="0" smtClean="0">
                <a:latin typeface="Arial" charset="0"/>
              </a:rPr>
              <a:t> event in  Bowron Lakes Park led to a spruce beetle outbreak. </a:t>
            </a:r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dirty="0" smtClean="0">
                <a:latin typeface="Arial" charset="0"/>
              </a:rPr>
              <a:t>Salvage logging lasted from the mid-1970’s to the mid-1980’s.</a:t>
            </a:r>
          </a:p>
          <a:p>
            <a:pPr marL="274288" indent="-274288">
              <a:lnSpc>
                <a:spcPct val="80000"/>
              </a:lnSpc>
              <a:spcBef>
                <a:spcPts val="600"/>
              </a:spcBef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latin typeface="Arial" charset="0"/>
              </a:rPr>
              <a:t>Harvesting was also intense in most of the middle and lower Bowron but occurred at a slower rate. </a:t>
            </a:r>
          </a:p>
          <a:p>
            <a:pPr marL="274288" indent="-274288">
              <a:lnSpc>
                <a:spcPct val="80000"/>
              </a:lnSpc>
              <a:spcBef>
                <a:spcPts val="600"/>
              </a:spcBef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latin typeface="Arial" charset="0"/>
              </a:rPr>
              <a:t>Watershed assessments in mid-1990s identified each of the 45 watersheds as being at high, moderate, or low risk </a:t>
            </a:r>
          </a:p>
          <a:p>
            <a:pPr marL="274288" indent="-274288">
              <a:lnSpc>
                <a:spcPct val="80000"/>
              </a:lnSpc>
              <a:spcBef>
                <a:spcPts val="600"/>
              </a:spcBef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latin typeface="Arial" charset="0"/>
              </a:rPr>
              <a:t>Assessment indicators included: riparian buffer; peak-flow; erosion; and landslide risk.</a:t>
            </a:r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dirty="0" smtClean="0">
                <a:latin typeface="Arial" charset="0"/>
              </a:rPr>
              <a:t>Harvesting was most extensive in the upper Bowron, 30% of which was harvested; producing a 50,000 hectare opening.</a:t>
            </a:r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CA" dirty="0" smtClean="0">
              <a:latin typeface="Arial" charset="0"/>
            </a:endParaRPr>
          </a:p>
          <a:p>
            <a:pPr marL="274288" indent="-274288"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Synoptic assessment of present condition of streams and riparian zones – 71 sites </a:t>
            </a:r>
          </a:p>
          <a:p>
            <a:pPr marL="274288" indent="-274288"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All moderate &amp; high risk IWAP basins </a:t>
            </a:r>
          </a:p>
          <a:p>
            <a:pPr marL="274288" indent="-274288"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Headwater and main-stem</a:t>
            </a:r>
          </a:p>
          <a:p>
            <a:pPr marL="274288" indent="-274288">
              <a:buClr>
                <a:schemeClr val="accent3"/>
              </a:buClr>
              <a:buFont typeface="Wingdings 2"/>
              <a:buChar char=""/>
              <a:defRPr/>
            </a:pPr>
            <a:r>
              <a:rPr lang="en-CA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 low-impact reference sites (no harvesting within two RMA widths)</a:t>
            </a:r>
          </a:p>
          <a:p>
            <a:pPr marL="342860" indent="-342860" defTabSz="914294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CA" dirty="0" smtClean="0">
              <a:latin typeface="Arial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92E01-EBD6-4E9E-A762-52442821E800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1A274-D1A7-4FD9-8BD9-13E0C41E7C1E}" type="datetimeFigureOut">
              <a:rPr lang="en-CA" smtClean="0"/>
              <a:pPr/>
              <a:t>07/10/2014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43BD-0286-49FF-BC37-994D34DCE1D2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896" y="1"/>
            <a:ext cx="10599607" cy="7086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067" y="764704"/>
            <a:ext cx="8587680" cy="1638674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Why are Small Streams Important</a:t>
            </a:r>
            <a:br>
              <a:rPr lang="en-CA" b="1" dirty="0" smtClean="0">
                <a:solidFill>
                  <a:schemeClr val="bg1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&amp;</a:t>
            </a:r>
            <a:br>
              <a:rPr lang="en-CA" b="1" dirty="0" smtClean="0">
                <a:solidFill>
                  <a:schemeClr val="bg1"/>
                </a:solidFill>
              </a:rPr>
            </a:br>
            <a:r>
              <a:rPr lang="en-CA" b="1" dirty="0" smtClean="0">
                <a:solidFill>
                  <a:schemeClr val="bg1"/>
                </a:solidFill>
              </a:rPr>
              <a:t>How Are They Being Managed in BC?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0934" y="4869160"/>
            <a:ext cx="42457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b="1" dirty="0" smtClean="0">
                <a:solidFill>
                  <a:schemeClr val="bg1"/>
                </a:solidFill>
              </a:rPr>
              <a:t>Derek Tripp</a:t>
            </a:r>
          </a:p>
          <a:p>
            <a:pPr algn="ctr"/>
            <a:r>
              <a:rPr lang="en-CA" sz="3600" b="1" dirty="0" smtClean="0">
                <a:solidFill>
                  <a:schemeClr val="bg1"/>
                </a:solidFill>
              </a:rPr>
              <a:t>Dr. John Rex</a:t>
            </a:r>
          </a:p>
          <a:p>
            <a:pPr algn="ctr"/>
            <a:r>
              <a:rPr lang="en-CA" sz="3600" b="1" dirty="0" smtClean="0">
                <a:solidFill>
                  <a:schemeClr val="bg1"/>
                </a:solidFill>
              </a:rPr>
              <a:t>Dr. Peter </a:t>
            </a:r>
            <a:r>
              <a:rPr lang="en-CA" sz="3600" b="1" dirty="0" err="1" smtClean="0">
                <a:solidFill>
                  <a:schemeClr val="bg1"/>
                </a:solidFill>
              </a:rPr>
              <a:t>Tschaplinski</a:t>
            </a:r>
            <a:endParaRPr lang="en-C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23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"/>
    </mc:Choice>
    <mc:Fallback xmlns="">
      <p:transition spd="slow" advTm="90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3"/>
            <a:ext cx="3970784" cy="779686"/>
          </a:xfrm>
        </p:spPr>
        <p:txBody>
          <a:bodyPr>
            <a:normAutofit fontScale="90000"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Q. What </a:t>
            </a:r>
            <a:r>
              <a:rPr lang="en-CA" sz="2800" dirty="0">
                <a:solidFill>
                  <a:schemeClr val="bg1"/>
                </a:solidFill>
              </a:rPr>
              <a:t>are small streams?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836713"/>
            <a:ext cx="4464497" cy="511256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898776" cy="4691063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Features </a:t>
            </a:r>
            <a:r>
              <a:rPr lang="en-CA" sz="2000" dirty="0">
                <a:solidFill>
                  <a:schemeClr val="bg1"/>
                </a:solidFill>
              </a:rPr>
              <a:t>with more or less continuous definable banks formed by flowing </a:t>
            </a:r>
            <a:r>
              <a:rPr lang="en-CA" sz="2000" dirty="0" smtClean="0">
                <a:solidFill>
                  <a:schemeClr val="bg1"/>
                </a:solidFill>
              </a:rPr>
              <a:t>water</a:t>
            </a:r>
            <a:endParaRPr lang="en-CA" sz="2000" dirty="0">
              <a:solidFill>
                <a:schemeClr val="bg1"/>
              </a:solidFill>
            </a:endParaRPr>
          </a:p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Have </a:t>
            </a:r>
            <a:r>
              <a:rPr lang="en-CA" sz="2000" dirty="0">
                <a:solidFill>
                  <a:schemeClr val="bg1"/>
                </a:solidFill>
              </a:rPr>
              <a:t>evidence of mineral material being “sorted” or “moved” by water</a:t>
            </a:r>
          </a:p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Forest Practise Code S4 and S6 </a:t>
            </a:r>
            <a:r>
              <a:rPr lang="en-CA" sz="2000" dirty="0" smtClean="0">
                <a:solidFill>
                  <a:schemeClr val="bg1"/>
                </a:solidFill>
              </a:rPr>
              <a:t>streams (i.e. streams </a:t>
            </a:r>
            <a:r>
              <a:rPr lang="en-CA" sz="2000" dirty="0">
                <a:solidFill>
                  <a:schemeClr val="bg1"/>
                </a:solidFill>
              </a:rPr>
              <a:t>less than 3m wide and no </a:t>
            </a:r>
            <a:r>
              <a:rPr lang="en-CA" sz="2000" dirty="0" smtClean="0">
                <a:solidFill>
                  <a:schemeClr val="bg1"/>
                </a:solidFill>
              </a:rPr>
              <a:t>fish, </a:t>
            </a:r>
            <a:r>
              <a:rPr lang="en-CA" sz="2000" dirty="0">
                <a:solidFill>
                  <a:schemeClr val="bg1"/>
                </a:solidFill>
              </a:rPr>
              <a:t>or less than 1.5m wide with </a:t>
            </a:r>
            <a:r>
              <a:rPr lang="en-CA" sz="2000" dirty="0" smtClean="0">
                <a:solidFill>
                  <a:schemeClr val="bg1"/>
                </a:solidFill>
              </a:rPr>
              <a:t>fish)</a:t>
            </a:r>
            <a:endParaRPr lang="en-CA" sz="2000" dirty="0">
              <a:solidFill>
                <a:schemeClr val="bg1"/>
              </a:solidFill>
            </a:endParaRPr>
          </a:p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Approximately  equivalent to 1</a:t>
            </a:r>
            <a:r>
              <a:rPr lang="en-CA" sz="2000" baseline="30000" dirty="0" smtClean="0">
                <a:solidFill>
                  <a:schemeClr val="bg1"/>
                </a:solidFill>
              </a:rPr>
              <a:t>st</a:t>
            </a:r>
            <a:r>
              <a:rPr lang="en-CA" sz="2000" dirty="0" smtClean="0">
                <a:solidFill>
                  <a:schemeClr val="bg1"/>
                </a:solidFill>
              </a:rPr>
              <a:t> </a:t>
            </a:r>
            <a:r>
              <a:rPr lang="en-CA" sz="2000" dirty="0">
                <a:solidFill>
                  <a:schemeClr val="bg1"/>
                </a:solidFill>
              </a:rPr>
              <a:t>and 2</a:t>
            </a:r>
            <a:r>
              <a:rPr lang="en-CA" sz="2000" baseline="30000" dirty="0">
                <a:solidFill>
                  <a:schemeClr val="bg1"/>
                </a:solidFill>
              </a:rPr>
              <a:t>nd</a:t>
            </a:r>
            <a:r>
              <a:rPr lang="en-CA" sz="2000" dirty="0">
                <a:solidFill>
                  <a:schemeClr val="bg1"/>
                </a:solidFill>
              </a:rPr>
              <a:t> order </a:t>
            </a:r>
            <a:r>
              <a:rPr lang="en-CA" sz="2000" dirty="0" smtClean="0">
                <a:solidFill>
                  <a:schemeClr val="bg1"/>
                </a:solidFill>
              </a:rPr>
              <a:t>streams on maps</a:t>
            </a:r>
          </a:p>
        </p:txBody>
      </p:sp>
    </p:spTree>
    <p:extLst>
      <p:ext uri="{BB962C8B-B14F-4D97-AF65-F5344CB8AC3E}">
        <p14:creationId xmlns:p14="http://schemas.microsoft.com/office/powerpoint/2010/main" val="24687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3051"/>
            <a:ext cx="6244821" cy="995710"/>
          </a:xfrm>
        </p:spPr>
        <p:txBody>
          <a:bodyPr>
            <a:noAutofit/>
          </a:bodyPr>
          <a:lstStyle/>
          <a:p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>
                <a:solidFill>
                  <a:schemeClr val="bg1"/>
                </a:solidFill>
              </a:rPr>
              <a:t>Q.  Where are Small Streams</a:t>
            </a:r>
            <a:r>
              <a:rPr lang="en-CA" sz="2800" dirty="0" smtClean="0">
                <a:solidFill>
                  <a:schemeClr val="bg1"/>
                </a:solidFill>
              </a:rPr>
              <a:t>?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 A.  Everywhere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042792" cy="4691063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 smtClean="0">
                <a:solidFill>
                  <a:schemeClr val="bg1"/>
                </a:solidFill>
              </a:rPr>
              <a:t>1</a:t>
            </a:r>
            <a:r>
              <a:rPr lang="en-CA" sz="1900" baseline="30000" dirty="0" smtClean="0">
                <a:solidFill>
                  <a:schemeClr val="bg1"/>
                </a:solidFill>
              </a:rPr>
              <a:t>st</a:t>
            </a:r>
            <a:r>
              <a:rPr lang="en-CA" sz="1900" dirty="0" smtClean="0">
                <a:solidFill>
                  <a:schemeClr val="bg1"/>
                </a:solidFill>
              </a:rPr>
              <a:t> and 2</a:t>
            </a:r>
            <a:r>
              <a:rPr lang="en-CA" sz="1900" baseline="30000" dirty="0" smtClean="0">
                <a:solidFill>
                  <a:schemeClr val="bg1"/>
                </a:solidFill>
              </a:rPr>
              <a:t>nd</a:t>
            </a:r>
            <a:r>
              <a:rPr lang="en-CA" sz="1900" dirty="0" smtClean="0">
                <a:solidFill>
                  <a:schemeClr val="bg1"/>
                </a:solidFill>
              </a:rPr>
              <a:t> order streams are first stream segments in watershed networks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 smtClean="0">
                <a:solidFill>
                  <a:schemeClr val="bg1"/>
                </a:solidFill>
              </a:rPr>
              <a:t>1</a:t>
            </a:r>
            <a:r>
              <a:rPr lang="en-CA" sz="1900" baseline="30000" dirty="0" smtClean="0">
                <a:solidFill>
                  <a:schemeClr val="bg1"/>
                </a:solidFill>
              </a:rPr>
              <a:t>st</a:t>
            </a:r>
            <a:r>
              <a:rPr lang="en-CA" sz="1900" dirty="0" smtClean="0">
                <a:solidFill>
                  <a:schemeClr val="bg1"/>
                </a:solidFill>
              </a:rPr>
              <a:t> order are smallest </a:t>
            </a:r>
            <a:r>
              <a:rPr lang="en-CA" sz="1900" dirty="0" err="1" smtClean="0">
                <a:solidFill>
                  <a:schemeClr val="bg1"/>
                </a:solidFill>
              </a:rPr>
              <a:t>unbranched</a:t>
            </a:r>
            <a:r>
              <a:rPr lang="en-CA" sz="1900" dirty="0" smtClean="0">
                <a:solidFill>
                  <a:schemeClr val="bg1"/>
                </a:solidFill>
              </a:rPr>
              <a:t> segments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 smtClean="0">
                <a:solidFill>
                  <a:schemeClr val="bg1"/>
                </a:solidFill>
              </a:rPr>
              <a:t>2</a:t>
            </a:r>
            <a:r>
              <a:rPr lang="en-CA" sz="1900" baseline="30000" dirty="0" smtClean="0">
                <a:solidFill>
                  <a:schemeClr val="bg1"/>
                </a:solidFill>
              </a:rPr>
              <a:t>nd</a:t>
            </a:r>
            <a:r>
              <a:rPr lang="en-CA" sz="1900" dirty="0" smtClean="0">
                <a:solidFill>
                  <a:schemeClr val="bg1"/>
                </a:solidFill>
              </a:rPr>
              <a:t> order streams are formed when two 1</a:t>
            </a:r>
            <a:r>
              <a:rPr lang="en-CA" sz="1900" baseline="30000" dirty="0" smtClean="0">
                <a:solidFill>
                  <a:schemeClr val="bg1"/>
                </a:solidFill>
              </a:rPr>
              <a:t>st</a:t>
            </a:r>
            <a:r>
              <a:rPr lang="en-CA" sz="1900" dirty="0" smtClean="0">
                <a:solidFill>
                  <a:schemeClr val="bg1"/>
                </a:solidFill>
              </a:rPr>
              <a:t> orders come together</a:t>
            </a:r>
            <a:endParaRPr lang="en-CA" sz="19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>
                <a:solidFill>
                  <a:schemeClr val="bg1"/>
                </a:solidFill>
              </a:rPr>
              <a:t>3</a:t>
            </a:r>
            <a:r>
              <a:rPr lang="en-CA" sz="1900" dirty="0" smtClean="0">
                <a:solidFill>
                  <a:schemeClr val="bg1"/>
                </a:solidFill>
              </a:rPr>
              <a:t>rd order streams are formed when two 2</a:t>
            </a:r>
            <a:r>
              <a:rPr lang="en-CA" sz="1900" baseline="30000" dirty="0" smtClean="0">
                <a:solidFill>
                  <a:schemeClr val="bg1"/>
                </a:solidFill>
              </a:rPr>
              <a:t>nd</a:t>
            </a:r>
            <a:r>
              <a:rPr lang="en-CA" sz="1900" dirty="0" smtClean="0">
                <a:solidFill>
                  <a:schemeClr val="bg1"/>
                </a:solidFill>
              </a:rPr>
              <a:t> order streams come together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 smtClean="0">
                <a:solidFill>
                  <a:schemeClr val="bg1"/>
                </a:solidFill>
              </a:rPr>
              <a:t>And so on</a:t>
            </a:r>
            <a:endParaRPr lang="en-CA" sz="19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900" dirty="0" smtClean="0">
                <a:solidFill>
                  <a:schemeClr val="bg1"/>
                </a:solidFill>
              </a:rPr>
              <a:t>Largest stream in world is 12</a:t>
            </a:r>
            <a:r>
              <a:rPr lang="en-CA" sz="1900" baseline="30000" dirty="0" smtClean="0">
                <a:solidFill>
                  <a:schemeClr val="bg1"/>
                </a:solidFill>
              </a:rPr>
              <a:t>th</a:t>
            </a:r>
            <a:r>
              <a:rPr lang="en-CA" sz="1900" dirty="0" smtClean="0">
                <a:solidFill>
                  <a:schemeClr val="bg1"/>
                </a:solidFill>
              </a:rPr>
              <a:t> order (the Amazon River)</a:t>
            </a:r>
          </a:p>
          <a:p>
            <a:pPr marL="285750" indent="-285750">
              <a:buFont typeface="Arial" pitchFamily="34" charset="0"/>
              <a:buChar char="•"/>
            </a:pPr>
            <a:endParaRPr lang="en-CA" dirty="0"/>
          </a:p>
        </p:txBody>
      </p:sp>
      <p:pic>
        <p:nvPicPr>
          <p:cNvPr id="1026" name="Picture 2" descr="C:\Users\Owner\Documents\A Current Clients\MOF FREP\2014 CI Session\Memekay FIsh Habitat_Observed_Inferred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12" y="1268761"/>
            <a:ext cx="3873819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0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842992" cy="1162050"/>
          </a:xfrm>
        </p:spPr>
        <p:txBody>
          <a:bodyPr anchor="ctr">
            <a:normAutofit/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Q. What are Small Stream Like? 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A.  Highly Variable</a:t>
            </a:r>
            <a:endParaRPr lang="en-CA" sz="28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3" y="1988841"/>
            <a:ext cx="3857007" cy="358646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114800" cy="4691063"/>
          </a:xfrm>
        </p:spPr>
        <p:txBody>
          <a:bodyPr>
            <a:noAutofit/>
          </a:bodyPr>
          <a:lstStyle/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10X </a:t>
            </a:r>
            <a:r>
              <a:rPr lang="en-CA" sz="2000" dirty="0" smtClean="0">
                <a:solidFill>
                  <a:schemeClr val="bg1"/>
                </a:solidFill>
              </a:rPr>
              <a:t>difference </a:t>
            </a:r>
            <a:r>
              <a:rPr lang="en-CA" sz="2000" dirty="0">
                <a:solidFill>
                  <a:schemeClr val="bg1"/>
                </a:solidFill>
              </a:rPr>
              <a:t>in </a:t>
            </a:r>
            <a:r>
              <a:rPr lang="en-CA" sz="2000" dirty="0" smtClean="0">
                <a:solidFill>
                  <a:schemeClr val="bg1"/>
                </a:solidFill>
              </a:rPr>
              <a:t>width (0.3 -3.0 m)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100X difference in </a:t>
            </a:r>
            <a:r>
              <a:rPr lang="en-CA" sz="2000" dirty="0" smtClean="0">
                <a:solidFill>
                  <a:schemeClr val="bg1"/>
                </a:solidFill>
              </a:rPr>
              <a:t>flows (10L/s – 1,000L/s)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365X difference in flow duration (ephemeral, intermittent, perennial)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Substrates fine grained soils to bedrock and everything between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Show steepest </a:t>
            </a:r>
            <a:r>
              <a:rPr lang="en-CA" sz="2000" dirty="0">
                <a:solidFill>
                  <a:schemeClr val="bg1"/>
                </a:solidFill>
              </a:rPr>
              <a:t>(</a:t>
            </a:r>
            <a:r>
              <a:rPr lang="en-CA" sz="2000" dirty="0" smtClean="0">
                <a:solidFill>
                  <a:schemeClr val="bg1"/>
                </a:solidFill>
              </a:rPr>
              <a:t>headwaters) and lowest gradients (plateaus and floodplains) in most watersheds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Connectivity to side slopes also often both highest and lowest </a:t>
            </a:r>
            <a:endParaRPr lang="en-C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6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5112568" cy="1512168"/>
          </a:xfrm>
        </p:spPr>
        <p:txBody>
          <a:bodyPr anchor="ctr">
            <a:normAutofit fontScale="90000"/>
          </a:bodyPr>
          <a:lstStyle/>
          <a:p>
            <a:r>
              <a:rPr lang="en-CA" sz="2700" dirty="0" smtClean="0">
                <a:solidFill>
                  <a:schemeClr val="bg1"/>
                </a:solidFill>
              </a:rPr>
              <a:t>Q. How much do small streams contribute </a:t>
            </a:r>
            <a:r>
              <a:rPr lang="en-CA" sz="2700" dirty="0">
                <a:solidFill>
                  <a:schemeClr val="bg1"/>
                </a:solidFill>
              </a:rPr>
              <a:t>to stream </a:t>
            </a:r>
            <a:r>
              <a:rPr lang="en-CA" sz="2700" dirty="0" smtClean="0">
                <a:solidFill>
                  <a:schemeClr val="bg1"/>
                </a:solidFill>
              </a:rPr>
              <a:t>number, length, and </a:t>
            </a:r>
            <a:r>
              <a:rPr lang="en-CA" sz="2700" dirty="0">
                <a:solidFill>
                  <a:schemeClr val="bg1"/>
                </a:solidFill>
              </a:rPr>
              <a:t>drainage </a:t>
            </a:r>
            <a:r>
              <a:rPr lang="en-CA" sz="2700" dirty="0" smtClean="0">
                <a:solidFill>
                  <a:schemeClr val="bg1"/>
                </a:solidFill>
              </a:rPr>
              <a:t>area</a:t>
            </a:r>
            <a:br>
              <a:rPr lang="en-CA" sz="2700" dirty="0" smtClean="0">
                <a:solidFill>
                  <a:schemeClr val="bg1"/>
                </a:solidFill>
              </a:rPr>
            </a:br>
            <a:r>
              <a:rPr lang="en-CA" sz="2700" dirty="0" smtClean="0">
                <a:solidFill>
                  <a:schemeClr val="bg1"/>
                </a:solidFill>
              </a:rPr>
              <a:t>A. Lots!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1</a:t>
            </a:r>
            <a:r>
              <a:rPr lang="en-CA" sz="2000" baseline="30000" dirty="0">
                <a:solidFill>
                  <a:schemeClr val="bg1"/>
                </a:solidFill>
              </a:rPr>
              <a:t>st</a:t>
            </a:r>
            <a:r>
              <a:rPr lang="en-CA" sz="2000" dirty="0">
                <a:solidFill>
                  <a:schemeClr val="bg1"/>
                </a:solidFill>
              </a:rPr>
              <a:t> and 2</a:t>
            </a:r>
            <a:r>
              <a:rPr lang="en-CA" sz="2000" baseline="30000" dirty="0">
                <a:solidFill>
                  <a:schemeClr val="bg1"/>
                </a:solidFill>
              </a:rPr>
              <a:t>nd</a:t>
            </a:r>
            <a:r>
              <a:rPr lang="en-CA" sz="2000" dirty="0">
                <a:solidFill>
                  <a:schemeClr val="bg1"/>
                </a:solidFill>
              </a:rPr>
              <a:t> order streams </a:t>
            </a:r>
            <a:r>
              <a:rPr lang="en-CA" sz="2000" dirty="0" smtClean="0">
                <a:solidFill>
                  <a:schemeClr val="bg1"/>
                </a:solidFill>
              </a:rPr>
              <a:t>typically represent &gt;80%  </a:t>
            </a:r>
            <a:r>
              <a:rPr lang="en-CA" sz="2000" dirty="0">
                <a:solidFill>
                  <a:schemeClr val="bg1"/>
                </a:solidFill>
              </a:rPr>
              <a:t>of the </a:t>
            </a:r>
            <a:r>
              <a:rPr lang="en-CA" sz="2000" dirty="0" smtClean="0">
                <a:solidFill>
                  <a:schemeClr val="bg1"/>
                </a:solidFill>
              </a:rPr>
              <a:t>stream number, length or drainage area</a:t>
            </a:r>
          </a:p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Most water in watersheds therefore originates </a:t>
            </a:r>
            <a:r>
              <a:rPr lang="en-CA" sz="2000" dirty="0">
                <a:solidFill>
                  <a:schemeClr val="bg1"/>
                </a:solidFill>
              </a:rPr>
              <a:t>in small streams</a:t>
            </a:r>
          </a:p>
          <a:p>
            <a:pPr marL="285750" lvl="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Large stream catchment area is </a:t>
            </a:r>
            <a:r>
              <a:rPr lang="en-CA" sz="2000" dirty="0">
                <a:solidFill>
                  <a:schemeClr val="bg1"/>
                </a:solidFill>
              </a:rPr>
              <a:t>small relative to small streams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Main role of </a:t>
            </a:r>
            <a:r>
              <a:rPr lang="en-CA" sz="2000" dirty="0" smtClean="0">
                <a:solidFill>
                  <a:schemeClr val="bg1"/>
                </a:solidFill>
              </a:rPr>
              <a:t>large </a:t>
            </a:r>
            <a:r>
              <a:rPr lang="en-CA" sz="2000" dirty="0">
                <a:solidFill>
                  <a:schemeClr val="bg1"/>
                </a:solidFill>
              </a:rPr>
              <a:t>streams is conveying water downstream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6204"/>
              </p:ext>
            </p:extLst>
          </p:nvPr>
        </p:nvGraphicFramePr>
        <p:xfrm>
          <a:off x="3563889" y="620688"/>
          <a:ext cx="5389439" cy="6036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089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50106"/>
          </a:xfrm>
        </p:spPr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 err="1">
                <a:solidFill>
                  <a:schemeClr val="bg1"/>
                </a:solidFill>
              </a:rPr>
              <a:t>Duhl</a:t>
            </a:r>
            <a:r>
              <a:rPr lang="en-US" sz="3200" b="1" dirty="0">
                <a:solidFill>
                  <a:schemeClr val="bg1"/>
                </a:solidFill>
              </a:rPr>
              <a:t> River </a:t>
            </a:r>
            <a:r>
              <a:rPr lang="en-US" sz="3200" b="1" dirty="0" smtClean="0">
                <a:solidFill>
                  <a:schemeClr val="bg1"/>
                </a:solidFill>
              </a:rPr>
              <a:t>Watershed (99 </a:t>
            </a:r>
            <a:r>
              <a:rPr lang="en-US" sz="3200" b="1" dirty="0">
                <a:solidFill>
                  <a:schemeClr val="bg1"/>
                </a:solidFill>
              </a:rPr>
              <a:t>km</a:t>
            </a:r>
            <a:r>
              <a:rPr lang="en-US" sz="3200" b="1" baseline="30000" dirty="0">
                <a:solidFill>
                  <a:schemeClr val="bg1"/>
                </a:solidFill>
              </a:rPr>
              <a:t>2</a:t>
            </a:r>
            <a:r>
              <a:rPr lang="en-US" sz="3200" b="1" dirty="0">
                <a:solidFill>
                  <a:schemeClr val="bg1"/>
                </a:solidFill>
              </a:rPr>
              <a:t>)</a:t>
            </a:r>
            <a:r>
              <a:rPr lang="en-US" b="1" dirty="0">
                <a:solidFill>
                  <a:prstClr val="black"/>
                </a:solidFill>
              </a:rPr>
              <a:t/>
            </a:r>
            <a:br>
              <a:rPr lang="en-US" b="1" dirty="0">
                <a:solidFill>
                  <a:prstClr val="black"/>
                </a:solidFill>
              </a:rPr>
            </a:br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27210102"/>
              </p:ext>
            </p:extLst>
          </p:nvPr>
        </p:nvGraphicFramePr>
        <p:xfrm>
          <a:off x="395536" y="1628801"/>
          <a:ext cx="424847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8925878"/>
              </p:ext>
            </p:extLst>
          </p:nvPr>
        </p:nvGraphicFramePr>
        <p:xfrm>
          <a:off x="4211960" y="1600201"/>
          <a:ext cx="475252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384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Contribution to Wetted Area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178696" cy="4691063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800" dirty="0" smtClean="0">
                <a:solidFill>
                  <a:schemeClr val="bg1"/>
                </a:solidFill>
              </a:rPr>
              <a:t>Wetted area by stream order obtained by multiplying total stream length by average bankfull width </a:t>
            </a:r>
            <a:endParaRPr lang="en-CA" sz="18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800" dirty="0" smtClean="0">
                <a:solidFill>
                  <a:schemeClr val="bg1"/>
                </a:solidFill>
              </a:rPr>
              <a:t>Average bank full width derived from  basic relationships between average drainage area and expected bankfull width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800" dirty="0" smtClean="0">
                <a:solidFill>
                  <a:schemeClr val="bg1"/>
                </a:solidFill>
              </a:rPr>
              <a:t>Total wetted area for example is 100 ha (1% of total watershed area)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1800" dirty="0" smtClean="0">
                <a:solidFill>
                  <a:schemeClr val="bg1"/>
                </a:solidFill>
              </a:rPr>
              <a:t>1</a:t>
            </a:r>
            <a:r>
              <a:rPr lang="en-CA" sz="1800" baseline="30000" dirty="0" smtClean="0">
                <a:solidFill>
                  <a:schemeClr val="bg1"/>
                </a:solidFill>
              </a:rPr>
              <a:t>st</a:t>
            </a:r>
            <a:r>
              <a:rPr lang="en-CA" sz="1800" dirty="0" smtClean="0">
                <a:solidFill>
                  <a:schemeClr val="bg1"/>
                </a:solidFill>
              </a:rPr>
              <a:t> and 2</a:t>
            </a:r>
            <a:r>
              <a:rPr lang="en-CA" sz="1800" baseline="30000" dirty="0" smtClean="0">
                <a:solidFill>
                  <a:schemeClr val="bg1"/>
                </a:solidFill>
              </a:rPr>
              <a:t>nd</a:t>
            </a:r>
            <a:r>
              <a:rPr lang="en-CA" sz="1800" dirty="0" smtClean="0">
                <a:solidFill>
                  <a:schemeClr val="bg1"/>
                </a:solidFill>
              </a:rPr>
              <a:t>  streams are 50% of total wetted area</a:t>
            </a:r>
            <a:endParaRPr lang="en-CA" sz="18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441191"/>
              </p:ext>
            </p:extLst>
          </p:nvPr>
        </p:nvGraphicFramePr>
        <p:xfrm>
          <a:off x="3707904" y="1124744"/>
          <a:ext cx="497889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723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Summary of Number, Length, Drainage Area and Wetted Area Data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CA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CA" dirty="0" smtClean="0">
                <a:solidFill>
                  <a:schemeClr val="bg1"/>
                </a:solidFill>
              </a:rPr>
              <a:t>1</a:t>
            </a:r>
            <a:r>
              <a:rPr lang="en-CA" baseline="30000" dirty="0" smtClean="0">
                <a:solidFill>
                  <a:schemeClr val="bg1"/>
                </a:solidFill>
              </a:rPr>
              <a:t>st</a:t>
            </a:r>
            <a:r>
              <a:rPr lang="en-CA" dirty="0" smtClean="0">
                <a:solidFill>
                  <a:schemeClr val="bg1"/>
                </a:solidFill>
              </a:rPr>
              <a:t> and 2</a:t>
            </a:r>
            <a:r>
              <a:rPr lang="en-CA" baseline="30000" dirty="0" smtClean="0">
                <a:solidFill>
                  <a:schemeClr val="bg1"/>
                </a:solidFill>
              </a:rPr>
              <a:t>nd</a:t>
            </a:r>
            <a:r>
              <a:rPr lang="en-CA" dirty="0" smtClean="0">
                <a:solidFill>
                  <a:schemeClr val="bg1"/>
                </a:solidFill>
              </a:rPr>
              <a:t> Order Streams Represented:</a:t>
            </a:r>
          </a:p>
          <a:p>
            <a:pPr marL="0" indent="0" algn="ctr">
              <a:buNone/>
            </a:pPr>
            <a:endParaRPr lang="en-CA" dirty="0" smtClean="0">
              <a:solidFill>
                <a:schemeClr val="bg1"/>
              </a:solidFill>
            </a:endParaRPr>
          </a:p>
          <a:p>
            <a:pPr marL="2160000"/>
            <a:r>
              <a:rPr lang="en-CA" dirty="0" smtClean="0">
                <a:solidFill>
                  <a:schemeClr val="bg1"/>
                </a:solidFill>
              </a:rPr>
              <a:t>95% of the streams</a:t>
            </a:r>
          </a:p>
          <a:p>
            <a:pPr marL="2160000"/>
            <a:r>
              <a:rPr lang="en-CA" dirty="0" smtClean="0">
                <a:solidFill>
                  <a:schemeClr val="bg1"/>
                </a:solidFill>
              </a:rPr>
              <a:t>89% of total stream length</a:t>
            </a:r>
          </a:p>
          <a:p>
            <a:pPr marL="2160000"/>
            <a:r>
              <a:rPr lang="en-CA" dirty="0" smtClean="0">
                <a:solidFill>
                  <a:schemeClr val="bg1"/>
                </a:solidFill>
              </a:rPr>
              <a:t>87% of total drainage area</a:t>
            </a:r>
          </a:p>
          <a:p>
            <a:pPr marL="2160000"/>
            <a:r>
              <a:rPr lang="en-CA" dirty="0" smtClean="0">
                <a:solidFill>
                  <a:schemeClr val="bg1"/>
                </a:solidFill>
              </a:rPr>
              <a:t>50% of total wetted area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19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bg1"/>
                </a:solidFill>
              </a:rPr>
              <a:t>Relative Value of Different Size Streams by Ecosystem Component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265805"/>
              </p:ext>
            </p:extLst>
          </p:nvPr>
        </p:nvGraphicFramePr>
        <p:xfrm>
          <a:off x="827584" y="1268760"/>
          <a:ext cx="7488831" cy="5342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9748"/>
                <a:gridCol w="1329793"/>
                <a:gridCol w="1119826"/>
                <a:gridCol w="1049836"/>
                <a:gridCol w="1189814"/>
                <a:gridCol w="1189814"/>
              </a:tblGrid>
              <a:tr h="1490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Ecosystem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Component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Driving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Factor 1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Driving Factor 2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Driving Factor 3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Relative importance of small streams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Relative importance of large streams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Water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drainage area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85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Leaves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stream length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90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7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FPOM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wetted area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Leaves, wood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% shredders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Algae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wetted area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light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nutrients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48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78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Benthic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 smtClean="0">
                          <a:effectLst/>
                        </a:rPr>
                        <a:t>Invertebrates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wetted area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periphyton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FPOM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25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0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Amphibians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wetted area with no fish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CA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80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0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Fish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wetted area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wetted area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accessible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80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6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Relative Value of Different </a:t>
            </a:r>
            <a:r>
              <a:rPr lang="en-CA" dirty="0">
                <a:solidFill>
                  <a:schemeClr val="bg1"/>
                </a:solidFill>
              </a:rPr>
              <a:t>S</a:t>
            </a:r>
            <a:r>
              <a:rPr lang="en-CA" dirty="0" smtClean="0">
                <a:solidFill>
                  <a:schemeClr val="bg1"/>
                </a:solidFill>
              </a:rPr>
              <a:t>ize Streams by Ecosystem Component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Small streams (1</a:t>
            </a:r>
            <a:r>
              <a:rPr lang="en-CA" baseline="30000" dirty="0" smtClean="0">
                <a:solidFill>
                  <a:schemeClr val="bg1"/>
                </a:solidFill>
              </a:rPr>
              <a:t>st</a:t>
            </a:r>
            <a:r>
              <a:rPr lang="en-CA" dirty="0" smtClean="0">
                <a:solidFill>
                  <a:schemeClr val="bg1"/>
                </a:solidFill>
              </a:rPr>
              <a:t> &amp; 2</a:t>
            </a:r>
            <a:r>
              <a:rPr lang="en-CA" baseline="30000" dirty="0" smtClean="0">
                <a:solidFill>
                  <a:schemeClr val="bg1"/>
                </a:solidFill>
              </a:rPr>
              <a:t>nd</a:t>
            </a:r>
            <a:r>
              <a:rPr lang="en-CA" dirty="0" smtClean="0">
                <a:solidFill>
                  <a:schemeClr val="bg1"/>
                </a:solidFill>
              </a:rPr>
              <a:t>)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Large streams (&gt;2</a:t>
            </a:r>
            <a:r>
              <a:rPr lang="en-CA" baseline="30000" dirty="0" smtClean="0">
                <a:solidFill>
                  <a:schemeClr val="bg1"/>
                </a:solidFill>
              </a:rPr>
              <a:t>nd</a:t>
            </a:r>
            <a:r>
              <a:rPr lang="en-CA" dirty="0" smtClean="0">
                <a:solidFill>
                  <a:schemeClr val="bg1"/>
                </a:solidFill>
              </a:rPr>
              <a:t> order)</a:t>
            </a:r>
            <a:endParaRPr lang="en-CA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6568092"/>
              </p:ext>
            </p:extLst>
          </p:nvPr>
        </p:nvGraphicFramePr>
        <p:xfrm>
          <a:off x="457201" y="2174875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06567769"/>
              </p:ext>
            </p:extLst>
          </p:nvPr>
        </p:nvGraphicFramePr>
        <p:xfrm>
          <a:off x="4645026" y="2174875"/>
          <a:ext cx="3815407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607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Watershed Networks </a:t>
            </a:r>
            <a:r>
              <a:rPr lang="en-CA" sz="2400" dirty="0" err="1" smtClean="0">
                <a:solidFill>
                  <a:schemeClr val="bg1"/>
                </a:solidFill>
              </a:rPr>
              <a:t>vs</a:t>
            </a:r>
            <a:r>
              <a:rPr lang="en-CA" sz="2400" dirty="0" smtClean="0">
                <a:solidFill>
                  <a:schemeClr val="bg1"/>
                </a:solidFill>
              </a:rPr>
              <a:t> Tree Structure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Watershed networks resemble the branching networks in the crown of a tree, or the branching roots of its root system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Small streams are the  needles, leaves, twigs and small branches of the crown, of the root hairs and rootlets of the root system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877258"/>
            <a:ext cx="515302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5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Watershed Networks </a:t>
            </a:r>
            <a:r>
              <a:rPr lang="en-CA" sz="2400" dirty="0" err="1" smtClean="0">
                <a:solidFill>
                  <a:schemeClr val="bg1"/>
                </a:solidFill>
              </a:rPr>
              <a:t>vs</a:t>
            </a:r>
            <a:r>
              <a:rPr lang="en-CA" sz="2400" dirty="0" smtClean="0">
                <a:solidFill>
                  <a:schemeClr val="bg1"/>
                </a:solidFill>
              </a:rPr>
              <a:t> Tree Structure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marL="342900" indent="-342900">
              <a:spcBef>
                <a:spcPts val="24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To appreciate the potential  importance of small streams, imagine this tree without the foliage or small twigs and branches, as shown on the right side.</a:t>
            </a:r>
          </a:p>
          <a:p>
            <a:pPr marL="342900" indent="-342900">
              <a:spcBef>
                <a:spcPts val="24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Is this the best way to imagine a watershed?</a:t>
            </a:r>
          </a:p>
          <a:p>
            <a:pPr marL="342900" indent="-342900">
              <a:spcBef>
                <a:spcPts val="2400"/>
              </a:spcBef>
              <a:buFont typeface="Arial" pitchFamily="34" charset="0"/>
              <a:buChar char="•"/>
            </a:pPr>
            <a:endParaRPr lang="en-CA" sz="2000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28597"/>
            <a:ext cx="504056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17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Watershed Networks </a:t>
            </a:r>
            <a:r>
              <a:rPr lang="en-CA" sz="2400" dirty="0" err="1" smtClean="0">
                <a:solidFill>
                  <a:schemeClr val="bg1"/>
                </a:solidFill>
              </a:rPr>
              <a:t>vs</a:t>
            </a:r>
            <a:r>
              <a:rPr lang="en-CA" sz="2400" dirty="0" smtClean="0">
                <a:solidFill>
                  <a:schemeClr val="bg1"/>
                </a:solidFill>
              </a:rPr>
              <a:t> Tree Structure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Watershed networks resemble the branching networks in the crown of a tree, or the branching roots of its root system</a:t>
            </a:r>
          </a:p>
          <a:p>
            <a:pPr marL="28575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Small streams are the  needles, leaves, twigs and small branches of the crown, of the root hairs and rootlets of the root system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877258"/>
            <a:ext cx="515302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88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Watershed </a:t>
            </a:r>
            <a:r>
              <a:rPr lang="en-CA" sz="2400" dirty="0" smtClean="0">
                <a:solidFill>
                  <a:schemeClr val="bg1"/>
                </a:solidFill>
              </a:rPr>
              <a:t>Networks </a:t>
            </a:r>
            <a:r>
              <a:rPr lang="en-CA" sz="2400" dirty="0" err="1">
                <a:solidFill>
                  <a:schemeClr val="bg1"/>
                </a:solidFill>
              </a:rPr>
              <a:t>vs</a:t>
            </a:r>
            <a:r>
              <a:rPr lang="en-CA" sz="2400" dirty="0">
                <a:solidFill>
                  <a:schemeClr val="bg1"/>
                </a:solidFill>
              </a:rPr>
              <a:t> Tree </a:t>
            </a:r>
            <a:r>
              <a:rPr lang="en-CA" sz="2400" dirty="0" smtClean="0">
                <a:solidFill>
                  <a:schemeClr val="bg1"/>
                </a:solidFill>
              </a:rPr>
              <a:t>structure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 lnSpcReduction="10000"/>
          </a:bodyPr>
          <a:lstStyle/>
          <a:p>
            <a:pPr marL="34290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Since watersheds are all about the water it may be best to just think about the root system</a:t>
            </a:r>
          </a:p>
          <a:p>
            <a:pPr marL="34290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C</a:t>
            </a:r>
            <a:r>
              <a:rPr lang="en-CA" sz="2000" dirty="0" smtClean="0">
                <a:solidFill>
                  <a:schemeClr val="bg1"/>
                </a:solidFill>
              </a:rPr>
              <a:t>onsider the health of </a:t>
            </a:r>
            <a:r>
              <a:rPr lang="en-CA" sz="2000" dirty="0">
                <a:solidFill>
                  <a:schemeClr val="bg1"/>
                </a:solidFill>
              </a:rPr>
              <a:t>a</a:t>
            </a:r>
            <a:r>
              <a:rPr lang="en-CA" sz="2000" dirty="0" smtClean="0">
                <a:solidFill>
                  <a:schemeClr val="bg1"/>
                </a:solidFill>
              </a:rPr>
              <a:t> tree without it’s “1</a:t>
            </a:r>
            <a:r>
              <a:rPr lang="en-CA" sz="2000" baseline="30000" dirty="0" smtClean="0">
                <a:solidFill>
                  <a:schemeClr val="bg1"/>
                </a:solidFill>
              </a:rPr>
              <a:t>st</a:t>
            </a:r>
            <a:r>
              <a:rPr lang="en-CA" sz="2000" dirty="0" smtClean="0">
                <a:solidFill>
                  <a:schemeClr val="bg1"/>
                </a:solidFill>
              </a:rPr>
              <a:t>” or “2</a:t>
            </a:r>
            <a:r>
              <a:rPr lang="en-CA" sz="2000" baseline="30000" dirty="0" smtClean="0">
                <a:solidFill>
                  <a:schemeClr val="bg1"/>
                </a:solidFill>
              </a:rPr>
              <a:t>nd</a:t>
            </a:r>
            <a:r>
              <a:rPr lang="en-CA" sz="2000" dirty="0" smtClean="0">
                <a:solidFill>
                  <a:schemeClr val="bg1"/>
                </a:solidFill>
              </a:rPr>
              <a:t>” order root hairs and rootlets, and its ability to get water or nutrients</a:t>
            </a:r>
          </a:p>
          <a:p>
            <a:pPr marL="342900" indent="-342900">
              <a:spcBef>
                <a:spcPts val="1800"/>
              </a:spcBef>
              <a:buFont typeface="Arial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How much of the root system can change before the tree as a whole changes?</a:t>
            </a:r>
            <a:endParaRPr lang="en-CA" sz="20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12777"/>
            <a:ext cx="4886325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66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FF00"/>
                </a:solidFill>
              </a:rPr>
              <a:t>Questions? Comments?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8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5536" y="-99392"/>
            <a:ext cx="9432032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Prince George Small Streams Study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000DE-1F92-4EE6-9F3D-86C9CEEDB020}" type="slidenum">
              <a:rPr lang="en-US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2" descr="CHU S4 Treatment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7" y="1052736"/>
            <a:ext cx="3822115" cy="247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64008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/>
              <a:t>				</a:t>
            </a:r>
          </a:p>
        </p:txBody>
      </p:sp>
      <p:pic>
        <p:nvPicPr>
          <p:cNvPr id="8" name="Picture 7" descr="Dfo logo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55977" y="1052737"/>
            <a:ext cx="2325887" cy="2392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Picture 8" descr="logo-full-bmp"/>
          <p:cNvPicPr>
            <a:picLocks noChangeAspect="1" noChangeArrowheads="1"/>
          </p:cNvPicPr>
          <p:nvPr/>
        </p:nvPicPr>
        <p:blipFill>
          <a:blip r:embed="rId5" cstate="screen"/>
          <a:srcRect b="33495"/>
          <a:stretch>
            <a:fillRect/>
          </a:stretch>
        </p:blipFill>
        <p:spPr bwMode="auto">
          <a:xfrm>
            <a:off x="6876256" y="980728"/>
            <a:ext cx="1905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588224" y="6021288"/>
            <a:ext cx="2448272" cy="69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5943600"/>
            <a:ext cx="80645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 txBox="1">
            <a:spLocks noChangeArrowheads="1"/>
          </p:cNvSpPr>
          <p:nvPr/>
        </p:nvSpPr>
        <p:spPr>
          <a:xfrm>
            <a:off x="179512" y="980728"/>
            <a:ext cx="4419600" cy="4572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Slide Number Placeholder 6"/>
          <p:cNvSpPr txBox="1">
            <a:spLocks/>
          </p:cNvSpPr>
          <p:nvPr/>
        </p:nvSpPr>
        <p:spPr>
          <a:xfrm>
            <a:off x="6553200" y="6743328"/>
            <a:ext cx="1905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687795-7AA6-45ED-9AEF-8983D9A602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Picture 7" descr="http://www.for.gov.bc.ca/hfp/archives/amhome/images/6steps1.gif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179512" y="3645025"/>
            <a:ext cx="4067944" cy="2204563"/>
          </a:xfrm>
          <a:prstGeom prst="rect">
            <a:avLst/>
          </a:prstGeom>
          <a:noFill/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427984" y="5733257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200" dirty="0"/>
              <a:t>http://www.for.gov.bc.ca/hfp/archives/amhome/images/6steps1.gif</a:t>
            </a:r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4644008" y="1484785"/>
            <a:ext cx="3983037" cy="3554413"/>
          </a:xfrm>
          <a:prstGeom prst="rect">
            <a:avLst/>
          </a:prstGeom>
          <a:noFill/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5496" y="548681"/>
            <a:ext cx="861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1800" dirty="0" smtClean="0">
                <a:solidFill>
                  <a:schemeClr val="bg1"/>
                </a:solidFill>
              </a:rPr>
              <a:t>J. Rex, </a:t>
            </a:r>
            <a:r>
              <a:rPr lang="en-CA" sz="1800" dirty="0">
                <a:solidFill>
                  <a:schemeClr val="bg1"/>
                </a:solidFill>
              </a:rPr>
              <a:t>D. Maloney, </a:t>
            </a:r>
            <a:r>
              <a:rPr lang="en-CA" dirty="0" smtClean="0">
                <a:solidFill>
                  <a:schemeClr val="bg1"/>
                </a:solidFill>
              </a:rPr>
              <a:t>E. MacIsaac, H. Herunter, P. Beaudry, and L. Beaudry</a:t>
            </a: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28674" name="Picture 2" descr="http://hqprincegeorge.com/files/canfor-2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129" y="5085185"/>
            <a:ext cx="979587" cy="412733"/>
          </a:xfrm>
          <a:prstGeom prst="rect">
            <a:avLst/>
          </a:prstGeom>
          <a:noFill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4009" y="5085184"/>
            <a:ext cx="989583" cy="54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http://www.labourdayclassic.ca/images/dunkley_lumb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5085185"/>
            <a:ext cx="767573" cy="549028"/>
          </a:xfrm>
          <a:prstGeom prst="rect">
            <a:avLst/>
          </a:prstGeom>
          <a:noFill/>
        </p:spPr>
      </p:pic>
      <p:pic>
        <p:nvPicPr>
          <p:cNvPr id="28679" name="Picture 7" descr="http://www.intown-creative.com/images/portfolio/portfolio-logos/BCTS_HQlarg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68344" y="5085185"/>
            <a:ext cx="936104" cy="3744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51520" y="1052736"/>
          <a:ext cx="867645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9114"/>
                <a:gridCol w="2169114"/>
                <a:gridCol w="2169114"/>
                <a:gridCol w="2169114"/>
              </a:tblGrid>
              <a:tr h="575397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Characteristic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Variable Measured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Management Concern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MPB Salvage</a:t>
                      </a:r>
                      <a:r>
                        <a:rPr lang="en-CA" sz="2000" baseline="0" dirty="0" smtClean="0"/>
                        <a:t> Considerations</a:t>
                      </a:r>
                      <a:endParaRPr lang="en-CA" sz="2000" dirty="0"/>
                    </a:p>
                  </a:txBody>
                  <a:tcPr/>
                </a:tc>
              </a:tr>
              <a:tr h="575397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Sediment supply and transport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Turbidity</a:t>
                      </a:r>
                      <a:r>
                        <a:rPr lang="en-CA" sz="2000" baseline="0" dirty="0" smtClean="0"/>
                        <a:t> &amp; Sediment sources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Low</a:t>
                      </a:r>
                      <a:endParaRPr lang="en-CA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Road Density</a:t>
                      </a:r>
                      <a:r>
                        <a:rPr lang="en-CA" sz="2000" baseline="0" dirty="0" smtClean="0"/>
                        <a:t> and Crossings</a:t>
                      </a:r>
                      <a:endParaRPr lang="en-CA" sz="2000" dirty="0"/>
                    </a:p>
                  </a:txBody>
                  <a:tcPr/>
                </a:tc>
              </a:tr>
              <a:tr h="575397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Channel morphology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Width</a:t>
                      </a:r>
                      <a:r>
                        <a:rPr lang="en-CA" sz="2000" baseline="0" dirty="0" smtClean="0"/>
                        <a:t> and Depth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Moderate</a:t>
                      </a:r>
                      <a:endParaRPr lang="en-CA" sz="20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Increase retention for higher flows</a:t>
                      </a:r>
                      <a:endParaRPr lang="en-CA" sz="2000" dirty="0"/>
                    </a:p>
                  </a:txBody>
                  <a:tcPr/>
                </a:tc>
              </a:tr>
              <a:tr h="575397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Large woody</a:t>
                      </a:r>
                      <a:r>
                        <a:rPr lang="en-CA" sz="2000" baseline="0" dirty="0" smtClean="0"/>
                        <a:t> debris and </a:t>
                      </a:r>
                      <a:r>
                        <a:rPr lang="en-CA" sz="2000" baseline="0" dirty="0" err="1" smtClean="0"/>
                        <a:t>litterfall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LWD, source distance,</a:t>
                      </a:r>
                      <a:r>
                        <a:rPr lang="en-CA" sz="2000" baseline="0" dirty="0" smtClean="0"/>
                        <a:t> </a:t>
                      </a:r>
                      <a:r>
                        <a:rPr lang="en-CA" sz="2000" baseline="0" dirty="0" err="1" smtClean="0"/>
                        <a:t>litterfall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High</a:t>
                      </a:r>
                      <a:endParaRPr lang="en-CA" sz="20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Increase</a:t>
                      </a:r>
                      <a:r>
                        <a:rPr lang="en-CA" sz="2000" baseline="0" dirty="0" smtClean="0"/>
                        <a:t> retention</a:t>
                      </a:r>
                      <a:endParaRPr lang="en-CA" sz="2000" dirty="0"/>
                    </a:p>
                  </a:txBody>
                  <a:tcPr/>
                </a:tc>
              </a:tr>
              <a:tr h="575397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Air and water temperature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Temperature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High</a:t>
                      </a:r>
                      <a:endParaRPr lang="en-CA" sz="20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Increase</a:t>
                      </a:r>
                      <a:r>
                        <a:rPr lang="en-CA" sz="2000" baseline="0" dirty="0" smtClean="0"/>
                        <a:t> retention</a:t>
                      </a:r>
                      <a:endParaRPr lang="en-CA" sz="2000" dirty="0"/>
                    </a:p>
                  </a:txBody>
                  <a:tcPr/>
                </a:tc>
              </a:tr>
              <a:tr h="575397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Nutrients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Nitrogen &amp; phosphorus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Low</a:t>
                      </a:r>
                      <a:endParaRPr lang="en-CA" sz="20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Soil disturbance may alter levels</a:t>
                      </a:r>
                      <a:endParaRPr lang="en-CA" sz="2000" dirty="0"/>
                    </a:p>
                  </a:txBody>
                  <a:tcPr/>
                </a:tc>
              </a:tr>
              <a:tr h="977183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Biologics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err="1" smtClean="0"/>
                        <a:t>Periphyton</a:t>
                      </a:r>
                      <a:r>
                        <a:rPr lang="en-CA" sz="2000" dirty="0" smtClean="0"/>
                        <a:t>,</a:t>
                      </a:r>
                      <a:r>
                        <a:rPr lang="en-CA" sz="2000" baseline="0" dirty="0" smtClean="0"/>
                        <a:t> invertebrates, &amp; fish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Moderate</a:t>
                      </a:r>
                      <a:endParaRPr lang="en-CA" sz="20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Increase retention for shade, </a:t>
                      </a:r>
                      <a:r>
                        <a:rPr lang="en-CA" sz="2000" dirty="0" err="1" smtClean="0"/>
                        <a:t>litterfall</a:t>
                      </a:r>
                      <a:r>
                        <a:rPr lang="en-CA" sz="2000" dirty="0" smtClean="0"/>
                        <a:t>, and temperature</a:t>
                      </a:r>
                      <a:endParaRPr lang="en-CA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763688" y="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dirty="0" smtClean="0">
                <a:solidFill>
                  <a:schemeClr val="bg1"/>
                </a:solidFill>
              </a:rPr>
              <a:t>5- </a:t>
            </a:r>
            <a:r>
              <a:rPr lang="en-CA" sz="4000" dirty="0">
                <a:solidFill>
                  <a:schemeClr val="bg1"/>
                </a:solidFill>
              </a:rPr>
              <a:t>Y</a:t>
            </a:r>
            <a:r>
              <a:rPr lang="en-CA" sz="4000" dirty="0" smtClean="0">
                <a:solidFill>
                  <a:schemeClr val="bg1"/>
                </a:solidFill>
              </a:rPr>
              <a:t>ear Findings</a:t>
            </a:r>
            <a:endParaRPr lang="en-CA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02822-B085-4661-B13C-42E880879141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8675" name="Rectangle 4"/>
          <p:cNvSpPr>
            <a:spLocks noRot="1" noChangeArrowheads="1"/>
          </p:cNvSpPr>
          <p:nvPr/>
        </p:nvSpPr>
        <p:spPr bwMode="auto">
          <a:xfrm>
            <a:off x="61156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CA" sz="4400" dirty="0">
                <a:solidFill>
                  <a:schemeClr val="bg1"/>
                </a:solidFill>
              </a:rPr>
              <a:t>Addressing LWD Recruitment</a:t>
            </a: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1493838"/>
            <a:ext cx="3886200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Tx/>
              <a:buChar char="•"/>
            </a:pPr>
            <a:r>
              <a:rPr lang="en-CA" sz="2800" dirty="0">
                <a:solidFill>
                  <a:schemeClr val="bg1"/>
                </a:solidFill>
              </a:rPr>
              <a:t>Source distance along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CA" sz="2800" dirty="0">
                <a:solidFill>
                  <a:schemeClr val="bg1"/>
                </a:solidFill>
              </a:rPr>
              <a:t> bole: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CA" sz="2800" dirty="0">
                <a:solidFill>
                  <a:schemeClr val="bg1"/>
                </a:solidFill>
              </a:rPr>
              <a:t> 5m –&gt; 50-68%</a:t>
            </a:r>
            <a:r>
              <a:rPr lang="en-CA" sz="2800" baseline="30000" dirty="0">
                <a:solidFill>
                  <a:schemeClr val="bg1"/>
                </a:solidFill>
              </a:rPr>
              <a:t>1</a:t>
            </a:r>
            <a:endParaRPr lang="en-CA" sz="2800" dirty="0">
              <a:solidFill>
                <a:schemeClr val="bg1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CA" sz="2800" b="1" dirty="0">
                <a:solidFill>
                  <a:schemeClr val="bg1"/>
                </a:solidFill>
              </a:rPr>
              <a:t>10m</a:t>
            </a:r>
            <a:r>
              <a:rPr lang="en-CA" sz="2800" dirty="0">
                <a:solidFill>
                  <a:schemeClr val="bg1"/>
                </a:solidFill>
              </a:rPr>
              <a:t> –&gt; 77-98%</a:t>
            </a:r>
          </a:p>
          <a:p>
            <a:pPr marL="742950" lvl="1" indent="-285750">
              <a:spcBef>
                <a:spcPct val="20000"/>
              </a:spcBef>
            </a:pPr>
            <a:r>
              <a:rPr lang="en-CA" sz="2800" dirty="0">
                <a:solidFill>
                  <a:schemeClr val="bg1"/>
                </a:solidFill>
              </a:rPr>
              <a:t> </a:t>
            </a:r>
          </a:p>
          <a:p>
            <a:pPr marL="742950" lvl="1" indent="-285750">
              <a:spcBef>
                <a:spcPct val="20000"/>
              </a:spcBef>
            </a:pPr>
            <a:r>
              <a:rPr lang="en-CA" sz="1100" baseline="30000" dirty="0">
                <a:solidFill>
                  <a:schemeClr val="bg1"/>
                </a:solidFill>
              </a:rPr>
              <a:t>1</a:t>
            </a:r>
            <a:r>
              <a:rPr lang="en-CA" sz="1100" dirty="0">
                <a:solidFill>
                  <a:schemeClr val="bg1"/>
                </a:solidFill>
              </a:rPr>
              <a:t>Including synoptic sites.</a:t>
            </a:r>
            <a:endParaRPr lang="en-CA" sz="1100" baseline="30000" dirty="0">
              <a:solidFill>
                <a:schemeClr val="bg1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CA" sz="2800" b="1" dirty="0">
                <a:solidFill>
                  <a:schemeClr val="bg1"/>
                </a:solidFill>
              </a:rPr>
              <a:t>10m </a:t>
            </a:r>
            <a:r>
              <a:rPr lang="en-CA" sz="2800" dirty="0">
                <a:solidFill>
                  <a:schemeClr val="bg1"/>
                </a:solidFill>
              </a:rPr>
              <a:t>may address </a:t>
            </a:r>
            <a:r>
              <a:rPr lang="en-CA" sz="2800" dirty="0" err="1">
                <a:solidFill>
                  <a:schemeClr val="bg1"/>
                </a:solidFill>
              </a:rPr>
              <a:t>litterfall</a:t>
            </a:r>
            <a:r>
              <a:rPr lang="en-CA" sz="2800" dirty="0">
                <a:solidFill>
                  <a:schemeClr val="bg1"/>
                </a:solidFill>
              </a:rPr>
              <a:t>, shade and temperature issues as well.</a:t>
            </a:r>
          </a:p>
          <a:p>
            <a:pPr marL="342900" indent="-342900">
              <a:spcBef>
                <a:spcPct val="20000"/>
              </a:spcBef>
            </a:pP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3962400" y="5743576"/>
            <a:ext cx="518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CA" sz="1600" baseline="30000" dirty="0">
                <a:solidFill>
                  <a:schemeClr val="bg1"/>
                </a:solidFill>
                <a:latin typeface="Garamond" pitchFamily="18" charset="0"/>
                <a:cs typeface="Arial" charset="0"/>
              </a:rPr>
              <a:t>1</a:t>
            </a:r>
            <a:r>
              <a:rPr lang="en-CA" sz="1600" dirty="0">
                <a:solidFill>
                  <a:schemeClr val="bg1"/>
                </a:solidFill>
                <a:latin typeface="Garamond" pitchFamily="18" charset="0"/>
                <a:cs typeface="Arial" charset="0"/>
              </a:rPr>
              <a:t>Source: Small Streams Annual Report 2006 (Pierre and </a:t>
            </a:r>
            <a:r>
              <a:rPr lang="en-CA" sz="1600" dirty="0" err="1">
                <a:solidFill>
                  <a:schemeClr val="bg1"/>
                </a:solidFill>
                <a:latin typeface="Garamond" pitchFamily="18" charset="0"/>
                <a:cs typeface="Arial" charset="0"/>
              </a:rPr>
              <a:t>Leisbet</a:t>
            </a:r>
            <a:r>
              <a:rPr lang="en-CA" sz="1600" dirty="0">
                <a:solidFill>
                  <a:schemeClr val="bg1"/>
                </a:solidFill>
                <a:latin typeface="Garamond" pitchFamily="18" charset="0"/>
                <a:cs typeface="Arial" charset="0"/>
              </a:rPr>
              <a:t> Beaudry)</a:t>
            </a:r>
          </a:p>
        </p:txBody>
      </p:sp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54450" y="1524000"/>
            <a:ext cx="528955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62000" y="-891480"/>
            <a:ext cx="80772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Bowron Riparian Project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C710CD9E-037A-4928-BB15-DB96120B1E33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57200" y="692696"/>
            <a:ext cx="861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1800" dirty="0">
                <a:solidFill>
                  <a:schemeClr val="bg1"/>
                </a:solidFill>
              </a:rPr>
              <a:t>L. </a:t>
            </a:r>
            <a:r>
              <a:rPr lang="en-CA" sz="1800" dirty="0" err="1">
                <a:solidFill>
                  <a:schemeClr val="bg1"/>
                </a:solidFill>
              </a:rPr>
              <a:t>Nordin</a:t>
            </a:r>
            <a:r>
              <a:rPr lang="en-CA" sz="1800" dirty="0">
                <a:solidFill>
                  <a:schemeClr val="bg1"/>
                </a:solidFill>
              </a:rPr>
              <a:t>, P. Krauskopf, D. Maloney, J. Rex, P. Tschaplinski, D. Hogan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19672" y="6218238"/>
            <a:ext cx="34290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inistry of Environment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31698" y="6453337"/>
            <a:ext cx="3412303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6093296"/>
            <a:ext cx="683568" cy="77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Sample sites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292080" y="1233910"/>
            <a:ext cx="3384376" cy="4639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251520" y="1268761"/>
            <a:ext cx="4601817" cy="4504928"/>
            <a:chOff x="3790137" y="1412776"/>
            <a:chExt cx="5301120" cy="4864968"/>
          </a:xfrm>
        </p:grpSpPr>
        <p:pic>
          <p:nvPicPr>
            <p:cNvPr id="13" name="Picture 38" descr="Bowron_cut_3d_2_red_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90137" y="1412776"/>
              <a:ext cx="5287888" cy="4864968"/>
            </a:xfrm>
            <a:prstGeom prst="rect">
              <a:avLst/>
            </a:prstGeom>
            <a:noFill/>
          </p:spPr>
        </p:pic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8130196" y="4724681"/>
              <a:ext cx="897943" cy="0"/>
            </a:xfrm>
            <a:prstGeom prst="line">
              <a:avLst/>
            </a:prstGeom>
            <a:noFill/>
            <a:ln w="38100">
              <a:solidFill>
                <a:srgbClr val="090807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8030425" y="3233741"/>
              <a:ext cx="997715" cy="0"/>
            </a:xfrm>
            <a:prstGeom prst="line">
              <a:avLst/>
            </a:prstGeom>
            <a:noFill/>
            <a:ln w="38100">
              <a:solidFill>
                <a:srgbClr val="090807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8038325" y="3655788"/>
              <a:ext cx="1052932" cy="39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CA" b="1" dirty="0">
                  <a:solidFill>
                    <a:srgbClr val="090807"/>
                  </a:solidFill>
                </a:rPr>
                <a:t>Middle 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7949821" y="5068055"/>
              <a:ext cx="950629" cy="39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CA" b="1" dirty="0">
                  <a:solidFill>
                    <a:srgbClr val="090807"/>
                  </a:solidFill>
                </a:rPr>
                <a:t>Lower 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8126831" y="2160447"/>
              <a:ext cx="958754" cy="39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CA" b="1" dirty="0">
                  <a:solidFill>
                    <a:srgbClr val="090807"/>
                  </a:solidFill>
                </a:rPr>
                <a:t>Upper </a:t>
              </a: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9028139" y="4600436"/>
              <a:ext cx="0" cy="1490940"/>
            </a:xfrm>
            <a:prstGeom prst="line">
              <a:avLst/>
            </a:prstGeom>
            <a:noFill/>
            <a:ln w="38100">
              <a:solidFill>
                <a:srgbClr val="090807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H="1" flipV="1">
              <a:off x="9028139" y="1618556"/>
              <a:ext cx="0" cy="1553063"/>
            </a:xfrm>
            <a:prstGeom prst="line">
              <a:avLst/>
            </a:prstGeom>
            <a:noFill/>
            <a:ln w="38100">
              <a:solidFill>
                <a:srgbClr val="090807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H="1" flipV="1">
              <a:off x="9028139" y="3171619"/>
              <a:ext cx="0" cy="1304573"/>
            </a:xfrm>
            <a:prstGeom prst="line">
              <a:avLst/>
            </a:prstGeom>
            <a:noFill/>
            <a:ln w="38100">
              <a:solidFill>
                <a:srgbClr val="090807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2" y="188641"/>
            <a:ext cx="8723287" cy="651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084168" y="630932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Courtesy of R. Hodgkinson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76200"/>
            <a:ext cx="79248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Bowron Findings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-36512" y="1052736"/>
            <a:ext cx="5040560" cy="554461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Headwater and larger streams slow to recover from extensive harvesting.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Buffers of ~3m for small streams were inadequate.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noProof="0" dirty="0" smtClean="0">
                <a:solidFill>
                  <a:schemeClr val="bg1"/>
                </a:solidFill>
              </a:rPr>
              <a:t>Value of IWAP as a screening tool.</a:t>
            </a: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Upstream riparian harvest &gt; 30% of channel length resulted in negative downstream effects.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/>
          <a:p>
            <a:pPr>
              <a:defRPr/>
            </a:pPr>
            <a:fld id="{68536B3F-7C87-42E5-8CD4-647261823854}" type="slidenum">
              <a:rPr lang="en-US"/>
              <a:pPr>
                <a:defRPr/>
              </a:pPr>
              <a:t>21</a:t>
            </a:fld>
            <a:endParaRPr lang="en-US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1768" y="1772816"/>
            <a:ext cx="4106736" cy="205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48064" y="3861050"/>
            <a:ext cx="3995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solidFill>
                  <a:schemeClr val="bg1"/>
                </a:solidFill>
              </a:rPr>
              <a:t>Figure  </a:t>
            </a:r>
            <a:r>
              <a:rPr lang="en-CA" sz="1600" i="1" dirty="0" smtClean="0">
                <a:solidFill>
                  <a:schemeClr val="bg1"/>
                </a:solidFill>
              </a:rPr>
              <a:t>IWAP Riparian hazard ranking </a:t>
            </a:r>
            <a:r>
              <a:rPr lang="en-CA" sz="1600" i="1" dirty="0" err="1" smtClean="0">
                <a:solidFill>
                  <a:schemeClr val="bg1"/>
                </a:solidFill>
              </a:rPr>
              <a:t>vs</a:t>
            </a:r>
            <a:r>
              <a:rPr lang="en-CA" sz="1600" i="1" dirty="0" smtClean="0">
                <a:solidFill>
                  <a:schemeClr val="bg1"/>
                </a:solidFill>
              </a:rPr>
              <a:t> average 2007 evaluation score. NPF = not properly functioning, F/HR = functioning at</a:t>
            </a:r>
          </a:p>
          <a:p>
            <a:r>
              <a:rPr lang="en-CA" sz="1600" i="1" dirty="0" smtClean="0">
                <a:solidFill>
                  <a:schemeClr val="bg1"/>
                </a:solidFill>
              </a:rPr>
              <a:t>high risk, F/R = functioning at risk, PF = properly functioning. Error bars = 95% CI.</a:t>
            </a:r>
            <a:endParaRPr lang="en-CA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76200"/>
            <a:ext cx="79248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FREP Observations</a:t>
            </a:r>
            <a:endParaRPr kumimoji="0" lang="en-CA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536" y="1052736"/>
            <a:ext cx="8208912" cy="55446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Small streams even slower to </a:t>
            </a: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recover from extensive harvesting.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dirty="0">
                <a:solidFill>
                  <a:schemeClr val="bg1"/>
                </a:solidFill>
              </a:rPr>
              <a:t>L</a:t>
            </a:r>
            <a:r>
              <a:rPr lang="en-CA" sz="3200" dirty="0" smtClean="0">
                <a:solidFill>
                  <a:schemeClr val="bg1"/>
                </a:solidFill>
              </a:rPr>
              <a:t>ogging related impacts often still present at time of second cut 60-80 years later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dirty="0" smtClean="0">
                <a:solidFill>
                  <a:schemeClr val="bg1"/>
                </a:solidFill>
              </a:rPr>
              <a:t>Impacts include o</a:t>
            </a:r>
            <a:r>
              <a:rPr kumimoji="0" lang="en-C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ld</a:t>
            </a:r>
            <a:r>
              <a:rPr kumimoji="0" lang="en-CA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debris blockages, failed crossings, channel infilling &amp; loss of bank vegetation due to shading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sz="3200" dirty="0" smtClean="0">
                <a:solidFill>
                  <a:schemeClr val="bg1"/>
                </a:solidFill>
              </a:rPr>
              <a:t>Suspect l</a:t>
            </a:r>
            <a:r>
              <a:rPr lang="en-CA" sz="3200" baseline="0" dirty="0" smtClean="0">
                <a:solidFill>
                  <a:schemeClr val="bg1"/>
                </a:solidFill>
              </a:rPr>
              <a:t>ack</a:t>
            </a:r>
            <a:r>
              <a:rPr lang="en-CA" sz="3200" dirty="0" smtClean="0">
                <a:solidFill>
                  <a:schemeClr val="bg1"/>
                </a:solidFill>
              </a:rPr>
              <a:t> of bank vegetation further contributes to bank instability, and higher than normal incidences of bank disturbance</a:t>
            </a: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/>
          <a:p>
            <a:pPr>
              <a:defRPr/>
            </a:pPr>
            <a:fld id="{68536B3F-7C87-42E5-8CD4-647261823854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8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FF00"/>
                </a:solidFill>
              </a:rPr>
              <a:t>Questions? Comments?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185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9652" y="548680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en-US" sz="3200" dirty="0">
                <a:solidFill>
                  <a:srgbClr val="FFFF00"/>
                </a:solidFill>
              </a:rPr>
              <a:t>Forest &amp; Range Evaluation </a:t>
            </a:r>
            <a:r>
              <a:rPr lang="en-CA" altLang="en-US" sz="3200" dirty="0" smtClean="0">
                <a:solidFill>
                  <a:srgbClr val="FFFF00"/>
                </a:solidFill>
              </a:rPr>
              <a:t>Program</a:t>
            </a:r>
            <a:endParaRPr lang="en-CA" sz="32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268761"/>
            <a:ext cx="849694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en-US" sz="2300" dirty="0">
                <a:solidFill>
                  <a:schemeClr val="bg1"/>
                </a:solidFill>
              </a:rPr>
              <a:t>Practices and Post-harvest Outcomes for Class S4, S5, and </a:t>
            </a:r>
            <a:r>
              <a:rPr lang="en-CA" altLang="en-US" sz="2300" dirty="0" smtClean="0">
                <a:solidFill>
                  <a:schemeClr val="bg1"/>
                </a:solidFill>
              </a:rPr>
              <a:t>S6  Streams</a:t>
            </a:r>
            <a:endParaRPr lang="en-CA" sz="2300" dirty="0">
              <a:solidFill>
                <a:schemeClr val="bg1"/>
              </a:solidFill>
            </a:endParaRPr>
          </a:p>
          <a:p>
            <a:endParaRPr lang="en-CA" sz="2400" dirty="0">
              <a:solidFill>
                <a:srgbClr val="FFFF00"/>
              </a:solidFill>
            </a:endParaRPr>
          </a:p>
        </p:txBody>
      </p:sp>
      <p:pic>
        <p:nvPicPr>
          <p:cNvPr id="4" name="Picture 2" descr="H:\Work\S4\Graphics\7(6-6-1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17" y="1911666"/>
            <a:ext cx="838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64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22675"/>
              </p:ext>
            </p:extLst>
          </p:nvPr>
        </p:nvGraphicFramePr>
        <p:xfrm>
          <a:off x="1115616" y="980728"/>
          <a:ext cx="6912769" cy="5713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3375"/>
                <a:gridCol w="502992"/>
                <a:gridCol w="502992"/>
                <a:gridCol w="1606877"/>
                <a:gridCol w="1307495"/>
                <a:gridCol w="862678"/>
                <a:gridCol w="846360"/>
              </a:tblGrid>
              <a:tr h="1247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 smtClean="0">
                          <a:effectLst/>
                        </a:rPr>
                        <a:t>Stream </a:t>
                      </a:r>
                      <a:r>
                        <a:rPr lang="en-CA" sz="1400" dirty="0">
                          <a:effectLst/>
                        </a:rPr>
                        <a:t>Location Relative to Cutblock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Stream Class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Mean Equivalent Buffer (m) within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dirty="0">
                          <a:effectLst/>
                        </a:rPr>
                        <a:t>10 m of Stream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Total Retention in RMZ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(m Equiv. Buffer</a:t>
                      </a:r>
                      <a:r>
                        <a:rPr lang="en-CA" sz="1400" dirty="0" smtClean="0">
                          <a:effectLst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Presence of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dirty="0">
                          <a:effectLst/>
                        </a:rPr>
                        <a:t>10-m wide buffer 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dirty="0">
                          <a:effectLst/>
                        </a:rPr>
                        <a:t>(% of streams)</a:t>
                      </a:r>
                      <a:endParaRPr lang="en-CA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85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NO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YES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Adjacent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S4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189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20.0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66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102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8.7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23.2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301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13.6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40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In-block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117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5.2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12.5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60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50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6.1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15.8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54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635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2.4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4.2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86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14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All Locations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306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7.2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17.1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56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152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7.8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20.8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65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5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936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4.0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7.2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29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99592" y="476672"/>
            <a:ext cx="7272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Province-wide Riparian Retention Levels by Stream Class</a:t>
            </a:r>
            <a:r>
              <a:rPr lang="en-CA" sz="2000" b="1" dirty="0">
                <a:solidFill>
                  <a:srgbClr val="ECF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0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7768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Post-harvest Condition vs. Mean Equivalent Buffer Width</a:t>
            </a:r>
            <a:endParaRPr lang="en-CA" sz="22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26490"/>
              </p:ext>
            </p:extLst>
          </p:nvPr>
        </p:nvGraphicFramePr>
        <p:xfrm>
          <a:off x="755575" y="1124743"/>
          <a:ext cx="7632848" cy="5256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997"/>
                <a:gridCol w="817344"/>
                <a:gridCol w="915570"/>
                <a:gridCol w="463878"/>
                <a:gridCol w="903381"/>
                <a:gridCol w="476066"/>
                <a:gridCol w="845306"/>
                <a:gridCol w="534141"/>
                <a:gridCol w="888325"/>
                <a:gridCol w="491840"/>
              </a:tblGrid>
              <a:tr h="1033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Stream Location Relative to Cutblock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Stream Class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Properly Functioning Condition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PFC-L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PFC-I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Not Properly Functioning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6739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Eq. </a:t>
                      </a:r>
                      <a:r>
                        <a:rPr lang="en-CA" sz="1400" b="1" dirty="0" smtClean="0">
                          <a:effectLst/>
                        </a:rPr>
                        <a:t>Width (m)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 smtClean="0">
                          <a:effectLst/>
                        </a:rPr>
                        <a:t>Eq. Width (m)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effectLst/>
                        </a:rPr>
                        <a:t>Eq. Width (m)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effectLst/>
                        </a:rPr>
                        <a:t>Eq. Width (m)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n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4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Adjacent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S4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9.2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66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72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7.6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37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4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8.8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69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9.3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14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12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2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151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6.8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6.7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52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23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8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4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In-block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8.2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28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33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4.0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33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3.1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23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4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22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6.9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4.6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13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2.5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2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5.6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125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2.5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189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1.1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178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0.9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143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8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 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2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All Locations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8.9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94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7.3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105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5.9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70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4.7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37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4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91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8.2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25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6.4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25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5.0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11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2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 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7.1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276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3.8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264</a:t>
                      </a:r>
                      <a:endParaRPr lang="en-CA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2.4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230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b="1" dirty="0">
                          <a:effectLst/>
                        </a:rPr>
                        <a:t>1.5</a:t>
                      </a:r>
                      <a:endParaRPr lang="en-CA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166</a:t>
                      </a:r>
                      <a:endParaRPr lang="en-CA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9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tschapl\PJT\FISH-FOR\FP-CODE\Audit\PHOTOLOG\S4streams\Photo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708026"/>
            <a:ext cx="4176489" cy="574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946583"/>
            <a:ext cx="38884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S4 Stream</a:t>
            </a:r>
            <a:br>
              <a:rPr lang="en-CA" sz="2400" dirty="0" smtClean="0">
                <a:solidFill>
                  <a:schemeClr val="bg1"/>
                </a:solidFill>
              </a:rPr>
            </a:br>
            <a:endParaRPr lang="en-CA" sz="2400" dirty="0" smtClean="0">
              <a:solidFill>
                <a:schemeClr val="bg1"/>
              </a:solidFill>
            </a:endParaRPr>
          </a:p>
          <a:p>
            <a:r>
              <a:rPr lang="en-CA" sz="2400" dirty="0" smtClean="0">
                <a:solidFill>
                  <a:schemeClr val="bg1"/>
                </a:solidFill>
              </a:rPr>
              <a:t>Clearcut RMA: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/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>Low impact to streambed and streambanks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/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>Impacts to shade function, organic inputs from riparian  vegetation</a:t>
            </a:r>
            <a:br>
              <a:rPr lang="en-CA" sz="2400" dirty="0" smtClean="0">
                <a:solidFill>
                  <a:schemeClr val="bg1"/>
                </a:solidFill>
              </a:rPr>
            </a:b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644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Work\S4\Graphics\12(3787-2-9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1"/>
            <a:ext cx="6912768" cy="461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34251" y="404665"/>
            <a:ext cx="7350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chemeClr val="bg1"/>
                </a:solidFill>
              </a:rPr>
              <a:t>Clear-cut RMA Adjacent to Partial Retention Reach: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> </a:t>
            </a:r>
            <a:r>
              <a:rPr lang="en-CA" dirty="0" smtClean="0">
                <a:solidFill>
                  <a:schemeClr val="bg1"/>
                </a:solidFill>
              </a:rPr>
              <a:t> Streambed and streambank impacts from harvest and livestock trampling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576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tschapl\PJT\FISH-FOR\FP-CODE\Audit\PHOTOLOG\S4streams\Photo6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57459"/>
            <a:ext cx="6696744" cy="482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620688"/>
            <a:ext cx="40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chemeClr val="bg1"/>
                </a:solidFill>
              </a:rPr>
              <a:t>Small Stream with Clearcut RMA:</a:t>
            </a:r>
            <a:br>
              <a:rPr lang="en-CA" sz="2200" b="1" dirty="0" smtClean="0">
                <a:solidFill>
                  <a:schemeClr val="bg1"/>
                </a:solidFill>
              </a:rPr>
            </a:br>
            <a:r>
              <a:rPr lang="en-CA" sz="2000" b="1" dirty="0" smtClean="0">
                <a:solidFill>
                  <a:schemeClr val="bg1"/>
                </a:solidFill>
              </a:rPr>
              <a:t>Some slash left in channel</a:t>
            </a:r>
            <a:endParaRPr lang="en-C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175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tschapl\PJT\FISH-FOR\FP-CODE\Audit\PHOTOLOG\S4streams\Phot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47" y="980728"/>
            <a:ext cx="799288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83973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Small Stream with Wildlife Tree Patch Incorporated into the RMA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55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tschapl\PJT\FISH-FOR\FP-CODE\Audit\PHOTOLOG\S4streams\Photo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76873"/>
            <a:ext cx="4765909" cy="431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3377" y="283973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bg1"/>
                </a:solidFill>
              </a:rPr>
              <a:t>Windthrow – Potential Source of Fine Sediments</a:t>
            </a:r>
            <a:endParaRPr lang="en-CA" sz="2400" dirty="0">
              <a:solidFill>
                <a:schemeClr val="bg1"/>
              </a:solidFill>
            </a:endParaRPr>
          </a:p>
        </p:txBody>
      </p:sp>
      <p:pic>
        <p:nvPicPr>
          <p:cNvPr id="5123" name="Picture 3" descr="C:\Users\ptschapl\PJT\FISH-FOR\FP-CODE\Audit\PHOTOLOG\S4streams\Photo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34" y="1266119"/>
            <a:ext cx="3598164" cy="544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9633" y="8751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Across the stream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170080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chemeClr val="bg1"/>
                </a:solidFill>
              </a:rPr>
              <a:t>Streambank windtrhow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85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tschapl\PJT\FISH-FOR\FP-CODE\Audit\PHOTOLOG\S4streams\Photo6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27280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836712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chemeClr val="bg1"/>
                </a:solidFill>
              </a:rPr>
              <a:t>Retention of Deciduous Trees and Non-Merchantable Conifers</a:t>
            </a:r>
            <a:endParaRPr lang="en-C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3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tschapl\PJT\FISH-FOR\FP-CODE\Audit\PHOTOLOG\S4streams\Photo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88640"/>
            <a:ext cx="468052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188641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chemeClr val="bg1"/>
                </a:solidFill>
              </a:rPr>
              <a:t>Small stream in ravine:</a:t>
            </a:r>
            <a:br>
              <a:rPr lang="en-CA" sz="2400" b="1" dirty="0" smtClean="0">
                <a:solidFill>
                  <a:schemeClr val="bg1"/>
                </a:solidFill>
              </a:rPr>
            </a:br>
            <a:r>
              <a:rPr lang="en-CA" sz="2000" b="1" dirty="0" smtClean="0">
                <a:solidFill>
                  <a:schemeClr val="bg1"/>
                </a:solidFill>
              </a:rPr>
              <a:t>Full retention up to the slope break</a:t>
            </a:r>
            <a:endParaRPr lang="en-C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06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tschapl\PJT\FISH-FOR\FP-CODE\Audit\PHOTOLOG\S4streams\Photo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9918"/>
            <a:ext cx="6768752" cy="439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836713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Partial RMA Retention on Cutblock Side</a:t>
            </a:r>
            <a:endParaRPr lang="en-C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646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schapl\PJT\FISH-FOR\FP-CODE\Audit\PHOTOLOG\S4streams\Photo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1"/>
            <a:ext cx="784887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283973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200" dirty="0" smtClean="0">
                <a:solidFill>
                  <a:schemeClr val="bg1"/>
                </a:solidFill>
              </a:rPr>
              <a:t>Small Stream with Cutblock Boundary on or Beyond RMA Boundary Central Interior Plateau</a:t>
            </a:r>
            <a:endParaRPr lang="en-CA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98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476672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Considerations for Small Stream Management</a:t>
            </a:r>
            <a:r>
              <a:rPr lang="en-CA" sz="2400" b="1" dirty="0" smtClean="0">
                <a:solidFill>
                  <a:srgbClr val="ECF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7504" y="1484784"/>
            <a:ext cx="8001000" cy="49685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Class S4 Fish-bearing streams</a:t>
            </a:r>
          </a:p>
          <a:p>
            <a:pPr marL="457200" lvl="1" indent="0">
              <a:spcBef>
                <a:spcPts val="600"/>
              </a:spcBef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Location within watershed</a:t>
            </a:r>
            <a:br>
              <a:rPr lang="en-GB" altLang="en-US" sz="24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(i) Valley bottom/floodplain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- low gradient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- proximity to high-value fish habitats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- may be partially within RRZs of larger streams</a:t>
            </a:r>
          </a:p>
          <a:p>
            <a:pPr marL="457200" lvl="1" indent="0">
              <a:spcAft>
                <a:spcPct val="20000"/>
              </a:spcAft>
              <a:buNone/>
            </a:pPr>
            <a:r>
              <a:rPr lang="en-GB" altLang="en-US" sz="2000" b="1" dirty="0" smtClean="0">
                <a:solidFill>
                  <a:schemeClr val="bg1"/>
                </a:solidFill>
              </a:rPr>
              <a:t>(ii) Hillslopes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- gradient considerations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- higher-value habitat generally in lower gradient reaches;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   e.g., &lt; 10%</a:t>
            </a:r>
          </a:p>
          <a:p>
            <a:pPr marL="457200" lvl="1" indent="0"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Windthrow:</a:t>
            </a:r>
            <a:br>
              <a:rPr lang="en-GB" altLang="en-US" sz="24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- Retained vegetation needs to be windfirm to achieve retention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     objectives   </a:t>
            </a:r>
            <a:endParaRPr lang="en-GB" altLang="en-US" sz="2400" b="1" dirty="0" smtClean="0">
              <a:solidFill>
                <a:schemeClr val="bg1"/>
              </a:solidFill>
            </a:endParaRPr>
          </a:p>
          <a:p>
            <a:pPr marL="457200" lvl="1" indent="0"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 </a:t>
            </a:r>
          </a:p>
          <a:p>
            <a:endParaRPr lang="en-GB" altLang="en-US" b="1" dirty="0" smtClean="0">
              <a:solidFill>
                <a:schemeClr val="bg1"/>
              </a:solidFill>
            </a:endParaRPr>
          </a:p>
          <a:p>
            <a:endParaRPr lang="en-GB" altLang="en-US" b="1" dirty="0">
              <a:solidFill>
                <a:srgbClr val="FFFF2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126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476672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Considerations for Small Stream Management</a:t>
            </a:r>
            <a:r>
              <a:rPr lang="en-CA" sz="2400" b="1" dirty="0" smtClean="0">
                <a:solidFill>
                  <a:srgbClr val="ECF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7504" y="1268760"/>
            <a:ext cx="8001000" cy="51845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Non-fish bearing streams</a:t>
            </a:r>
          </a:p>
          <a:p>
            <a:pPr marL="457200" lvl="1" indent="0">
              <a:spcBef>
                <a:spcPts val="600"/>
              </a:spcBef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1. Size and flow characteristics</a:t>
            </a:r>
            <a:br>
              <a:rPr lang="en-GB" altLang="en-US" sz="24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(i) Perennial </a:t>
            </a:r>
          </a:p>
          <a:p>
            <a:pPr marL="457200" lvl="1" indent="0">
              <a:spcBef>
                <a:spcPts val="600"/>
              </a:spcBef>
              <a:spcAft>
                <a:spcPct val="20000"/>
              </a:spcAft>
              <a:buNone/>
            </a:pPr>
            <a:r>
              <a:rPr lang="en-GB" altLang="en-US" sz="2000" b="1" dirty="0" smtClean="0">
                <a:solidFill>
                  <a:schemeClr val="bg1"/>
                </a:solidFill>
              </a:rPr>
              <a:t>(ii) Intermittent (Seasonal flows; spatially interrupted)</a:t>
            </a:r>
          </a:p>
          <a:p>
            <a:pPr marL="457200" lvl="1" indent="0">
              <a:spcBef>
                <a:spcPts val="600"/>
              </a:spcBef>
              <a:spcAft>
                <a:spcPct val="20000"/>
              </a:spcAft>
              <a:buNone/>
            </a:pPr>
            <a:r>
              <a:rPr lang="en-GB" altLang="en-US" sz="2000" b="1" dirty="0" smtClean="0">
                <a:solidFill>
                  <a:schemeClr val="bg1"/>
                </a:solidFill>
              </a:rPr>
              <a:t>(iii) Ephemeral (flow only after precipitation)</a:t>
            </a:r>
          </a:p>
          <a:p>
            <a:pPr lvl="1"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en-US" sz="2000" b="1" i="1" dirty="0" smtClean="0">
                <a:solidFill>
                  <a:schemeClr val="bg1"/>
                </a:solidFill>
              </a:rPr>
              <a:t>Size </a:t>
            </a:r>
            <a:r>
              <a:rPr lang="en-GB" altLang="en-US" sz="2000" b="1" i="1" dirty="0">
                <a:solidFill>
                  <a:schemeClr val="bg1"/>
                </a:solidFill>
              </a:rPr>
              <a:t>and flow </a:t>
            </a:r>
            <a:r>
              <a:rPr lang="en-GB" altLang="en-US" sz="2000" b="1" i="1" dirty="0" smtClean="0">
                <a:solidFill>
                  <a:schemeClr val="bg1"/>
                </a:solidFill>
              </a:rPr>
              <a:t>characteristics may be linked </a:t>
            </a:r>
          </a:p>
          <a:p>
            <a:pPr marL="457200" lvl="1" indent="0">
              <a:spcBef>
                <a:spcPts val="1200"/>
              </a:spcBef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2. Relationship to fish-bearing habitats</a:t>
            </a:r>
          </a:p>
          <a:p>
            <a:pPr lvl="1"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en-US" sz="2000" b="1" dirty="0" smtClean="0">
                <a:solidFill>
                  <a:schemeClr val="bg1"/>
                </a:solidFill>
              </a:rPr>
              <a:t>direct connection to high-value aquatic habitats vs. other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3. Windthrow</a:t>
            </a:r>
          </a:p>
          <a:p>
            <a:pPr lvl="1">
              <a:spcBef>
                <a:spcPts val="120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GB" altLang="en-US" sz="2000" b="1" dirty="0" smtClean="0">
                <a:solidFill>
                  <a:schemeClr val="bg1"/>
                </a:solidFill>
              </a:rPr>
              <a:t>Retained vegetation needs to be windfirm to achieve retention</a:t>
            </a:r>
            <a:br>
              <a:rPr lang="en-GB" altLang="en-US" sz="2000" b="1" dirty="0" smtClean="0">
                <a:solidFill>
                  <a:schemeClr val="bg1"/>
                </a:solidFill>
              </a:rPr>
            </a:br>
            <a:r>
              <a:rPr lang="en-GB" altLang="en-US" sz="2000" b="1" dirty="0" smtClean="0">
                <a:solidFill>
                  <a:schemeClr val="bg1"/>
                </a:solidFill>
              </a:rPr>
              <a:t>objectives   </a:t>
            </a:r>
            <a:endParaRPr lang="en-GB" altLang="en-US" sz="2400" b="1" dirty="0" smtClean="0">
              <a:solidFill>
                <a:schemeClr val="bg1"/>
              </a:solidFill>
            </a:endParaRPr>
          </a:p>
          <a:p>
            <a:pPr marL="457200" lvl="1" indent="0">
              <a:spcAft>
                <a:spcPct val="20000"/>
              </a:spcAft>
              <a:buNone/>
            </a:pPr>
            <a:r>
              <a:rPr lang="en-GB" altLang="en-US" sz="2400" b="1" dirty="0" smtClean="0">
                <a:solidFill>
                  <a:schemeClr val="bg1"/>
                </a:solidFill>
              </a:rPr>
              <a:t> </a:t>
            </a:r>
          </a:p>
          <a:p>
            <a:endParaRPr lang="en-GB" altLang="en-US" b="1" dirty="0" smtClean="0">
              <a:solidFill>
                <a:schemeClr val="bg1"/>
              </a:solidFill>
            </a:endParaRPr>
          </a:p>
          <a:p>
            <a:endParaRPr lang="en-GB" altLang="en-US" b="1" dirty="0">
              <a:solidFill>
                <a:srgbClr val="FFFF2D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34960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500497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Summary and Conclusions</a:t>
            </a:r>
            <a:r>
              <a:rPr lang="en-CA" sz="2400" b="1" dirty="0" smtClean="0">
                <a:solidFill>
                  <a:srgbClr val="ECF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ct val="200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Small streams are ecologically important but this importance varies</a:t>
            </a:r>
          </a:p>
          <a:p>
            <a:pPr marL="857250" lvl="1" indent="-457200"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CA" altLang="en-US" sz="1800" b="1" dirty="0" smtClean="0">
                <a:solidFill>
                  <a:schemeClr val="bg1"/>
                </a:solidFill>
              </a:rPr>
              <a:t>Provide water, nutrients, organic material, and inorganic sediments to aquatic environments downslope</a:t>
            </a:r>
          </a:p>
          <a:p>
            <a:pPr marL="857250" lvl="1" indent="-457200"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CA" altLang="en-US" sz="1800" b="1" dirty="0" smtClean="0">
                <a:solidFill>
                  <a:schemeClr val="bg1"/>
                </a:solidFill>
              </a:rPr>
              <a:t>Are ecologically important on site – this is where the water is located on hillslopes – support local biological communities</a:t>
            </a:r>
          </a:p>
          <a:p>
            <a:pPr marL="457200" indent="-457200">
              <a:spcBef>
                <a:spcPts val="1200"/>
              </a:spcBef>
              <a:spcAft>
                <a:spcPct val="20000"/>
              </a:spcAft>
              <a:buAutoNum type="arabicPeriod" startAt="2"/>
            </a:pPr>
            <a:r>
              <a:rPr lang="en-CA" altLang="en-US" sz="2000" b="1" dirty="0" smtClean="0">
                <a:solidFill>
                  <a:schemeClr val="bg1"/>
                </a:solidFill>
              </a:rPr>
              <a:t>Vary greatly in terms of size, flow characteristics, and linkages with the drainage network</a:t>
            </a:r>
          </a:p>
          <a:p>
            <a:pPr marL="857250" lvl="1" indent="-457200">
              <a:spcBef>
                <a:spcPts val="432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CA" altLang="en-US" sz="1800" b="1" dirty="0" smtClean="0">
                <a:solidFill>
                  <a:schemeClr val="bg1"/>
                </a:solidFill>
              </a:rPr>
              <a:t>Recognize and consider these factors for riparian management strategies and practices</a:t>
            </a:r>
          </a:p>
          <a:p>
            <a:pPr marL="857250" lvl="1" indent="-457200">
              <a:spcBef>
                <a:spcPts val="432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CA" altLang="en-US" sz="1800" b="1" dirty="0" smtClean="0">
                <a:solidFill>
                  <a:schemeClr val="bg1"/>
                </a:solidFill>
              </a:rPr>
              <a:t>One-size-fits-all approaches are not the best solutions for managing in highly variable settings </a:t>
            </a: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46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FF00"/>
                </a:solidFill>
              </a:rPr>
              <a:t>Questions? Comments?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368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3688" y="500497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How was the FREP Riparian Protocol Developed?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Concept and approach to assessment of PFC adapted from two related methodologies developed by academia and US BLM scientists mainly for use on east slopes of Rocky Mountains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BC methodology developed using data from almost all </a:t>
            </a:r>
            <a:r>
              <a:rPr lang="en-CA" altLang="en-US" sz="2000" b="1" dirty="0" err="1" smtClean="0">
                <a:solidFill>
                  <a:schemeClr val="bg1"/>
                </a:solidFill>
              </a:rPr>
              <a:t>biogeoclimatic</a:t>
            </a:r>
            <a:r>
              <a:rPr lang="en-CA" altLang="en-US" sz="2000" b="1" dirty="0" smtClean="0">
                <a:solidFill>
                  <a:schemeClr val="bg1"/>
                </a:solidFill>
              </a:rPr>
              <a:t> zones  in BC</a:t>
            </a:r>
            <a:endParaRPr lang="en-CA" altLang="en-US" sz="1800" b="1" dirty="0">
              <a:solidFill>
                <a:schemeClr val="bg1"/>
              </a:solidFill>
            </a:endParaRP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Specific indicators and monitoring protocol  developed by subject matter experts  and scientists from MOF, MOE, DFO, FPB and consultants</a:t>
            </a:r>
          </a:p>
          <a:p>
            <a:pPr marL="457200" indent="-457200">
              <a:spcBef>
                <a:spcPts val="1800"/>
              </a:spcBef>
              <a:spcAft>
                <a:spcPts val="18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Method extensively tested  and peer reviewed.  Endorsed  by US BLM National Riparian Team</a:t>
            </a: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9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500497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What is the Baseline for the Riparian Protocol?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The b</a:t>
            </a:r>
            <a:r>
              <a:rPr lang="en-CA" altLang="en-US" sz="2000" b="1" dirty="0" smtClean="0">
                <a:solidFill>
                  <a:schemeClr val="bg1"/>
                </a:solidFill>
              </a:rPr>
              <a:t>aseline is a stream that is largely undisturbed by human activities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Thresholds for indicators on most questions were selected to </a:t>
            </a:r>
            <a:r>
              <a:rPr lang="en-CA" altLang="en-US" sz="2000" b="1" dirty="0" smtClean="0">
                <a:solidFill>
                  <a:schemeClr val="bg1"/>
                </a:solidFill>
              </a:rPr>
              <a:t>account for most natural variability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Thresholds do not reflect average or ideal values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CA" altLang="en-US" sz="2000" b="1" dirty="0">
                <a:solidFill>
                  <a:schemeClr val="bg1"/>
                </a:solidFill>
              </a:rPr>
              <a:t>S</a:t>
            </a:r>
            <a:r>
              <a:rPr lang="en-CA" altLang="en-US" sz="2000" b="1" dirty="0" smtClean="0">
                <a:solidFill>
                  <a:schemeClr val="bg1"/>
                </a:solidFill>
              </a:rPr>
              <a:t>tudy design is best referred to as the Reference </a:t>
            </a:r>
            <a:r>
              <a:rPr lang="en-CA" altLang="en-US" sz="2000" b="1" dirty="0">
                <a:solidFill>
                  <a:schemeClr val="bg1"/>
                </a:solidFill>
              </a:rPr>
              <a:t>C</a:t>
            </a:r>
            <a:r>
              <a:rPr lang="en-CA" altLang="en-US" sz="2000" b="1" dirty="0" smtClean="0">
                <a:solidFill>
                  <a:schemeClr val="bg1"/>
                </a:solidFill>
              </a:rPr>
              <a:t>ondition Approach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CA" altLang="en-US" sz="2000" b="1" dirty="0" smtClean="0">
                <a:solidFill>
                  <a:schemeClr val="bg1"/>
                </a:solidFill>
              </a:rPr>
              <a:t>“Control sites” of traditional BA or BACI study designs  are not required.  Reference streams or reference stream conditions are the “controls”</a:t>
            </a: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674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500497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Where are the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Indicator Thresholds </a:t>
            </a: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From?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en-CA" sz="2000" b="1" dirty="0">
                <a:solidFill>
                  <a:schemeClr val="bg1"/>
                </a:solidFill>
              </a:rPr>
              <a:t>Channel and instream wood indicators (Q1-4) came from long term studies of channel characteristics in &gt;100 logged and unlogged streams throughout BC </a:t>
            </a: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Owner\Documents\A Current Clients\MOF FREP\2004-2010 Files\2004-07 FREP Indicator Development\2004 REE Testing, reporting\S Bird Channel Data\Hogan Bird Site Locatio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535188"/>
            <a:ext cx="5184576" cy="393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434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2080" y="698426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Where are the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Indicator Thresholds </a:t>
            </a: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From?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 other existing checklists (e.g. Q 11, 1%, amount of bare ground in first 10 m of the riparian area, Q15 heavy grazing &lt;10% of forage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 guidebooks in BC  (e.g. Q 12  retention levels for LWD supply, Q14 noxious weeds and  increaser plant species abundance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 the literature and other specific studies on logged, unlogged streams in Pacific Northwest (e.g. Q7 moss abundance, Q8 fine/sand sized sediment 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characteristics, Q13 shade)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From expert opinion, to address data gaps (e.g. Q5 connectivity, Q9 invertebrate diversity, Q10 windthrow, 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Q15 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forest structure)</a:t>
            </a:r>
          </a:p>
          <a:p>
            <a:pPr marL="0" indent="0">
              <a:spcAft>
                <a:spcPct val="20000"/>
              </a:spcAft>
              <a:buNone/>
            </a:pPr>
            <a:endParaRPr lang="en-CA" sz="2000" dirty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081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836712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Where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the PFC Thresholds From (</a:t>
            </a:r>
            <a:r>
              <a:rPr lang="en-CA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i.e. the number of “No” answers) 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988840"/>
            <a:ext cx="7772400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Other similar methods consistently consider 40% the maximum number of No answers permitted for PFC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40% </a:t>
            </a:r>
            <a:r>
              <a:rPr lang="en-CA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cutoff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based on opinions of many independent experts 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Fewer “No’s” equate to less risk of streams not being in PFC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 the 15 FREP Riparian Questions, more than 6 No answers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(i.e. &gt; 40% of 15 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questions) means stream is no longer in PFC</a:t>
            </a:r>
            <a:endParaRPr lang="en-CA" sz="2000" dirty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69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500497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Reference Stream Conditions Support PFC Thresholds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Owner\Documents\A Current Clients\MOF FREP\2011 files\2011 Reference Stream Extension Note\Reference_Stream_Proj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356" y="1700808"/>
            <a:ext cx="5932096" cy="458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159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500497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Reference Stream Conditions Support PFC Thresholds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628800"/>
            <a:ext cx="777240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913762"/>
              </p:ext>
            </p:extLst>
          </p:nvPr>
        </p:nvGraphicFramePr>
        <p:xfrm>
          <a:off x="971600" y="2276872"/>
          <a:ext cx="686881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80658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340768"/>
            <a:ext cx="7772400" cy="4536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86451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C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CA" sz="2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Reference Stream Conditions Support PFC </a:t>
            </a:r>
            <a:r>
              <a:rPr lang="en-CA" sz="2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Thresholds</a:t>
            </a:r>
            <a:r>
              <a:rPr lang="en-CA" sz="3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CA" sz="3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CA" sz="31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6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dirty="0" smtClean="0">
                <a:solidFill>
                  <a:schemeClr val="bg1"/>
                </a:solidFill>
              </a:rPr>
              <a:t>No streams found to not properly functioning</a:t>
            </a:r>
          </a:p>
          <a:p>
            <a:pPr>
              <a:spcBef>
                <a:spcPts val="18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dirty="0" smtClean="0">
                <a:solidFill>
                  <a:schemeClr val="bg1"/>
                </a:solidFill>
              </a:rPr>
              <a:t>39 (76%) were in PFC</a:t>
            </a:r>
          </a:p>
          <a:p>
            <a:pPr>
              <a:spcBef>
                <a:spcPts val="18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dirty="0" smtClean="0">
                <a:solidFill>
                  <a:schemeClr val="bg1"/>
                </a:solidFill>
              </a:rPr>
              <a:t>10 (20%) were in PFC, at risk </a:t>
            </a:r>
            <a:r>
              <a:rPr lang="en-CA" dirty="0">
                <a:solidFill>
                  <a:schemeClr val="bg1"/>
                </a:solidFill>
              </a:rPr>
              <a:t>(</a:t>
            </a:r>
            <a:r>
              <a:rPr lang="en-CA" dirty="0" smtClean="0">
                <a:solidFill>
                  <a:schemeClr val="bg1"/>
                </a:solidFill>
              </a:rPr>
              <a:t>limited impacts)</a:t>
            </a:r>
          </a:p>
          <a:p>
            <a:pPr>
              <a:spcBef>
                <a:spcPts val="18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dirty="0" smtClean="0">
                <a:solidFill>
                  <a:schemeClr val="bg1"/>
                </a:solidFill>
              </a:rPr>
              <a:t>2 (4%) were in PFC at high risk (impacts) 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123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7788" y="836712"/>
            <a:ext cx="73065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Does a Stream Have to be Perfect </a:t>
            </a: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to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be in PFC</a:t>
            </a: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?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NO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!</a:t>
            </a:r>
            <a:endParaRPr lang="en-CA" sz="24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1988840"/>
            <a:ext cx="7772400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000" dirty="0" smtClean="0">
              <a:solidFill>
                <a:schemeClr val="bg1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Streams can be “close” to  thresholds  on  all indicators  without  any “No” answers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 Questions require at least two indicators be No before question as a whole is No.  One indicator can fail without failing the main question.</a:t>
            </a:r>
            <a:endParaRPr lang="en-CA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Average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number of “No” answers 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reference streams  (1.4) similar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n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on-cut 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block related  “No” answers (1.1) reported by </a:t>
            </a:r>
            <a:r>
              <a:rPr lang="en-CA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Tschaplinski</a:t>
            </a:r>
            <a:r>
              <a:rPr lang="en-C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(2010</a:t>
            </a:r>
            <a:r>
              <a:rPr lang="en-CA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CA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sz="2000" dirty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309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2103239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800" b="1" dirty="0" smtClean="0">
                <a:solidFill>
                  <a:srgbClr val="ECF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or Comments?</a:t>
            </a:r>
            <a:endParaRPr lang="en-CA" sz="2800" b="1" dirty="0">
              <a:solidFill>
                <a:srgbClr val="ECFD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77788" y="2564904"/>
            <a:ext cx="7772400" cy="33123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0" indent="0">
              <a:spcAft>
                <a:spcPct val="20000"/>
              </a:spcAft>
              <a:buNone/>
            </a:pPr>
            <a:r>
              <a:rPr lang="en-CA" altLang="en-US" sz="2000" b="1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spcAft>
                <a:spcPct val="20000"/>
              </a:spcAft>
              <a:buAutoNum type="arabicPeriod"/>
            </a:pPr>
            <a:endParaRPr lang="en-CA" altLang="en-US" sz="2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 smtClean="0">
              <a:solidFill>
                <a:schemeClr val="bg1"/>
              </a:solidFill>
            </a:endParaRPr>
          </a:p>
          <a:p>
            <a:pPr marL="609600" indent="-609600">
              <a:buFontTx/>
              <a:buNone/>
            </a:pPr>
            <a:endParaRPr lang="en-CA" alt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67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2396</Words>
  <Application>Microsoft Office PowerPoint</Application>
  <PresentationFormat>On-screen Show (4:3)</PresentationFormat>
  <Paragraphs>567</Paragraphs>
  <Slides>49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Why are Small Streams Important &amp; How Are They Being Managed in BC?</vt:lpstr>
      <vt:lpstr>Q. What are small streams?</vt:lpstr>
      <vt:lpstr>  Q.  Where are Small Streams?  A.  Everywhere</vt:lpstr>
      <vt:lpstr>Q. What are Small Stream Like?   A.  Highly Variable</vt:lpstr>
      <vt:lpstr>Q. How much do small streams contribute to stream number, length, and drainage area A. Lots! </vt:lpstr>
      <vt:lpstr>Duhl River Watershed (99 km2) </vt:lpstr>
      <vt:lpstr>Contribution to Wetted Area</vt:lpstr>
      <vt:lpstr>Summary of Number, Length, Drainage Area and Wetted Area Data</vt:lpstr>
      <vt:lpstr>Relative Value of Different Size Streams by Ecosystem Component</vt:lpstr>
      <vt:lpstr>Relative Value of Different Size Streams by Ecosystem Component</vt:lpstr>
      <vt:lpstr>Watershed Networks vs Tree Structure</vt:lpstr>
      <vt:lpstr>Watershed Networks vs Tree Structure</vt:lpstr>
      <vt:lpstr>Watershed Networks vs Tree Structure</vt:lpstr>
      <vt:lpstr>Watershed Networks vs Tree structure</vt:lpstr>
      <vt:lpstr>Questions? Comments?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Comments?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Comments?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Reference Stream Conditions Support PFC Thresholds 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Hydrology</dc:creator>
  <cp:lastModifiedBy>Derek Tripp</cp:lastModifiedBy>
  <cp:revision>52</cp:revision>
  <dcterms:created xsi:type="dcterms:W3CDTF">2014-03-19T22:11:22Z</dcterms:created>
  <dcterms:modified xsi:type="dcterms:W3CDTF">2014-10-08T04:55:12Z</dcterms:modified>
</cp:coreProperties>
</file>